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307" r:id="rId3"/>
    <p:sldId id="316" r:id="rId4"/>
    <p:sldId id="319" r:id="rId5"/>
    <p:sldId id="324" r:id="rId6"/>
    <p:sldId id="344" r:id="rId7"/>
    <p:sldId id="317" r:id="rId8"/>
    <p:sldId id="318" r:id="rId9"/>
    <p:sldId id="321" r:id="rId10"/>
    <p:sldId id="320" r:id="rId11"/>
    <p:sldId id="315" r:id="rId12"/>
    <p:sldId id="308" r:id="rId13"/>
    <p:sldId id="257" r:id="rId14"/>
    <p:sldId id="313" r:id="rId15"/>
    <p:sldId id="345" r:id="rId16"/>
    <p:sldId id="346" r:id="rId17"/>
    <p:sldId id="314" r:id="rId18"/>
    <p:sldId id="327" r:id="rId19"/>
    <p:sldId id="258" r:id="rId20"/>
    <p:sldId id="322" r:id="rId21"/>
    <p:sldId id="306" r:id="rId22"/>
    <p:sldId id="325" r:id="rId23"/>
    <p:sldId id="323" r:id="rId24"/>
    <p:sldId id="309" r:id="rId25"/>
    <p:sldId id="311" r:id="rId26"/>
    <p:sldId id="312" r:id="rId27"/>
    <p:sldId id="328" r:id="rId28"/>
    <p:sldId id="259" r:id="rId29"/>
    <p:sldId id="260" r:id="rId30"/>
    <p:sldId id="326" r:id="rId31"/>
    <p:sldId id="277" r:id="rId32"/>
    <p:sldId id="261" r:id="rId33"/>
    <p:sldId id="262" r:id="rId34"/>
    <p:sldId id="278" r:id="rId35"/>
    <p:sldId id="279" r:id="rId36"/>
    <p:sldId id="264"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3" r:id="rId51"/>
    <p:sldId id="342" r:id="rId52"/>
    <p:sldId id="265" r:id="rId53"/>
    <p:sldId id="280" r:id="rId54"/>
    <p:sldId id="269" r:id="rId55"/>
    <p:sldId id="287" r:id="rId56"/>
    <p:sldId id="286" r:id="rId57"/>
    <p:sldId id="288" r:id="rId58"/>
    <p:sldId id="263" r:id="rId59"/>
    <p:sldId id="284" r:id="rId60"/>
    <p:sldId id="289" r:id="rId61"/>
    <p:sldId id="292" r:id="rId62"/>
    <p:sldId id="29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1/6/2018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61280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11482"/>
            <a:fld id="{2CF7154E-FE2C-4094-9169-5F6DACF2D87A}" type="slidenum">
              <a:rPr lang="en-US" smtClean="0"/>
              <a:pPr defTabSz="911482"/>
              <a:t>41</a:t>
            </a:fld>
            <a:endParaRPr lang="en-US" smtClean="0"/>
          </a:p>
        </p:txBody>
      </p:sp>
      <p:sp>
        <p:nvSpPr>
          <p:cNvPr id="55299" name="Text Box 2"/>
          <p:cNvSpPr txBox="1">
            <a:spLocks noChangeArrowheads="1"/>
          </p:cNvSpPr>
          <p:nvPr/>
        </p:nvSpPr>
        <p:spPr bwMode="auto">
          <a:xfrm>
            <a:off x="1143000" y="686405"/>
            <a:ext cx="4572000" cy="3427489"/>
          </a:xfrm>
          <a:prstGeom prst="rect">
            <a:avLst/>
          </a:prstGeom>
          <a:solidFill>
            <a:srgbClr val="FFFFFF"/>
          </a:solidFill>
          <a:ln w="9360">
            <a:solidFill>
              <a:srgbClr val="000000"/>
            </a:solidFill>
            <a:miter lim="800000"/>
            <a:headEnd/>
            <a:tailEnd/>
          </a:ln>
        </p:spPr>
        <p:txBody>
          <a:bodyPr wrap="none" lIns="89529" tIns="44765" rIns="89529" bIns="44765" anchor="ctr"/>
          <a:lstStyle/>
          <a:p>
            <a:endParaRPr lang="en-US"/>
          </a:p>
        </p:txBody>
      </p:sp>
      <p:sp>
        <p:nvSpPr>
          <p:cNvPr id="55300" name="Rectangle 3"/>
          <p:cNvSpPr>
            <a:spLocks noGrp="1" noChangeArrowheads="1"/>
          </p:cNvSpPr>
          <p:nvPr>
            <p:ph type="body"/>
          </p:nvPr>
        </p:nvSpPr>
        <p:spPr>
          <a:xfrm>
            <a:off x="686098" y="4343704"/>
            <a:ext cx="5479852" cy="4113892"/>
          </a:xfrm>
          <a:noFill/>
          <a:ln/>
        </p:spPr>
        <p:txBody>
          <a:bodyPr wrap="none" anchor="ct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11482"/>
            <a:fld id="{E0E3AECE-B484-4CCE-BBA3-71147881B3B6}" type="slidenum">
              <a:rPr lang="en-US" smtClean="0"/>
              <a:pPr defTabSz="911482"/>
              <a:t>42</a:t>
            </a:fld>
            <a:endParaRPr lang="en-US" smtClean="0"/>
          </a:p>
        </p:txBody>
      </p:sp>
      <p:sp>
        <p:nvSpPr>
          <p:cNvPr id="56323" name="Text Box 2"/>
          <p:cNvSpPr txBox="1">
            <a:spLocks noChangeArrowheads="1"/>
          </p:cNvSpPr>
          <p:nvPr/>
        </p:nvSpPr>
        <p:spPr bwMode="auto">
          <a:xfrm>
            <a:off x="1143000" y="686405"/>
            <a:ext cx="4572000" cy="3427489"/>
          </a:xfrm>
          <a:prstGeom prst="rect">
            <a:avLst/>
          </a:prstGeom>
          <a:solidFill>
            <a:srgbClr val="FFFFFF"/>
          </a:solidFill>
          <a:ln w="9360">
            <a:solidFill>
              <a:srgbClr val="000000"/>
            </a:solidFill>
            <a:miter lim="800000"/>
            <a:headEnd/>
            <a:tailEnd/>
          </a:ln>
        </p:spPr>
        <p:txBody>
          <a:bodyPr wrap="none" lIns="89529" tIns="44765" rIns="89529" bIns="44765" anchor="ctr"/>
          <a:lstStyle/>
          <a:p>
            <a:endParaRPr lang="en-US"/>
          </a:p>
        </p:txBody>
      </p:sp>
      <p:sp>
        <p:nvSpPr>
          <p:cNvPr id="56324" name="Rectangle 3"/>
          <p:cNvSpPr>
            <a:spLocks noGrp="1" noChangeArrowheads="1"/>
          </p:cNvSpPr>
          <p:nvPr>
            <p:ph type="body"/>
          </p:nvPr>
        </p:nvSpPr>
        <p:spPr>
          <a:xfrm>
            <a:off x="686098" y="4343704"/>
            <a:ext cx="5479852" cy="4113892"/>
          </a:xfrm>
          <a:noFill/>
          <a:ln/>
        </p:spPr>
        <p:txBody>
          <a:bodyPr wrap="none" anchor="ctr"/>
          <a:lstStyle/>
          <a:p>
            <a:pPr eaLnBrk="1" hangingPunct="1"/>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1482"/>
            <a:fld id="{4EE3B3EE-3CD6-4E0D-BD42-34D565D868CA}" type="slidenum">
              <a:rPr lang="en-US" smtClean="0"/>
              <a:pPr defTabSz="911482"/>
              <a:t>44</a:t>
            </a:fld>
            <a:endParaRPr lang="en-US" smtClean="0"/>
          </a:p>
        </p:txBody>
      </p:sp>
      <p:sp>
        <p:nvSpPr>
          <p:cNvPr id="57347" name="Text Box 2"/>
          <p:cNvSpPr txBox="1">
            <a:spLocks noChangeArrowheads="1"/>
          </p:cNvSpPr>
          <p:nvPr/>
        </p:nvSpPr>
        <p:spPr bwMode="auto">
          <a:xfrm>
            <a:off x="1143000" y="686405"/>
            <a:ext cx="4572000" cy="3427489"/>
          </a:xfrm>
          <a:prstGeom prst="rect">
            <a:avLst/>
          </a:prstGeom>
          <a:solidFill>
            <a:srgbClr val="FFFFFF"/>
          </a:solidFill>
          <a:ln w="9360">
            <a:solidFill>
              <a:srgbClr val="000000"/>
            </a:solidFill>
            <a:miter lim="800000"/>
            <a:headEnd/>
            <a:tailEnd/>
          </a:ln>
        </p:spPr>
        <p:txBody>
          <a:bodyPr wrap="none" lIns="89529" tIns="44765" rIns="89529" bIns="44765" anchor="ctr"/>
          <a:lstStyle/>
          <a:p>
            <a:endParaRPr lang="en-US"/>
          </a:p>
        </p:txBody>
      </p:sp>
      <p:sp>
        <p:nvSpPr>
          <p:cNvPr id="57348" name="Rectangle 3"/>
          <p:cNvSpPr>
            <a:spLocks noGrp="1" noChangeArrowheads="1"/>
          </p:cNvSpPr>
          <p:nvPr>
            <p:ph type="body"/>
          </p:nvPr>
        </p:nvSpPr>
        <p:spPr>
          <a:xfrm>
            <a:off x="686098" y="4343704"/>
            <a:ext cx="5479852" cy="4113892"/>
          </a:xfrm>
          <a:noFill/>
          <a:ln/>
        </p:spPr>
        <p:txBody>
          <a:bodyPr wrap="none" anchor="ct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52</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32</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33</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4654F-8C0E-45D2-A402-88171744ED4F}" type="slidenum">
              <a:rPr lang="en-US" smtClean="0"/>
              <a:t>34</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6 January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6 January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6 January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6 January 2018</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6 January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6 January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6 January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6 January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6 January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6 January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6 January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6 January 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jpe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hyperlink" Target="http://www.filamentgroup.com/lab/update_to_jquery_visualize_accessible_charts_with_html5_from_designing_with/" TargetMode="Externa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47.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Frameworks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endParaRPr lang="en-US" sz="6700" dirty="0">
              <a:solidFill>
                <a:srgbClr val="00B050"/>
              </a:solidFill>
              <a:latin typeface="Book Antiqua" panose="02040602050305030304" pitchFamily="18" charset="0"/>
              <a:cs typeface="Arial" panose="0208060402020202020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pic>
        <p:nvPicPr>
          <p:cNvPr id="5122" name="Picture 2" descr="http://cerasis.com/wp-content/uploads/2015/07/iot-supply-ch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130" y="1196125"/>
            <a:ext cx="10508132"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Parallelism</a:t>
            </a:r>
          </a:p>
        </p:txBody>
      </p:sp>
      <p:sp>
        <p:nvSpPr>
          <p:cNvPr id="3" name="Content Placeholder 2"/>
          <p:cNvSpPr>
            <a:spLocks noGrp="1"/>
          </p:cNvSpPr>
          <p:nvPr>
            <p:ph idx="1"/>
          </p:nvPr>
        </p:nvSpPr>
        <p:spPr>
          <a:xfrm>
            <a:off x="1286277" y="1213374"/>
            <a:ext cx="11976100" cy="5959476"/>
          </a:xfrm>
        </p:spPr>
        <p:txBody>
          <a:bodyPr>
            <a:normAutofit fontScale="77500" lnSpcReduction="20000"/>
          </a:bodyPr>
          <a:lstStyle/>
          <a:p>
            <a:r>
              <a:rPr lang="en-US" sz="5100" dirty="0" smtClean="0"/>
              <a:t> Wide variety of different parallel architecture</a:t>
            </a:r>
          </a:p>
          <a:p>
            <a:pPr lvl="1"/>
            <a:r>
              <a:rPr lang="en-US" sz="3600" dirty="0" smtClean="0"/>
              <a:t>GPUs</a:t>
            </a:r>
          </a:p>
          <a:p>
            <a:pPr lvl="1"/>
            <a:r>
              <a:rPr lang="en-US" sz="3600" dirty="0" err="1" smtClean="0"/>
              <a:t>MultiCore</a:t>
            </a:r>
            <a:endParaRPr lang="en-US" sz="3600" dirty="0" smtClean="0"/>
          </a:p>
          <a:p>
            <a:pPr lvl="1"/>
            <a:r>
              <a:rPr lang="en-US" sz="3600" dirty="0" smtClean="0"/>
              <a:t>Clusters</a:t>
            </a:r>
          </a:p>
          <a:p>
            <a:pPr marL="457200" lvl="1" indent="0">
              <a:buNone/>
            </a:pPr>
            <a:endParaRPr lang="en-US" sz="3600" dirty="0" smtClean="0"/>
          </a:p>
          <a:p>
            <a:r>
              <a:rPr lang="en-US" sz="5100" dirty="0" smtClean="0"/>
              <a:t> Design and implement parallel learning Systems???</a:t>
            </a:r>
          </a:p>
          <a:p>
            <a:r>
              <a:rPr lang="en-US" sz="5100" dirty="0" smtClean="0"/>
              <a:t> Low Level Parallel Primitives</a:t>
            </a:r>
          </a:p>
          <a:p>
            <a:pPr lvl="1"/>
            <a:r>
              <a:rPr lang="en-US" sz="3600" dirty="0" smtClean="0"/>
              <a:t>Threads, Locks and Messages. </a:t>
            </a:r>
          </a:p>
          <a:p>
            <a:pPr lvl="1"/>
            <a:r>
              <a:rPr lang="en-US" sz="3600" dirty="0" smtClean="0"/>
              <a:t>It tunes for a specific platform.</a:t>
            </a:r>
          </a:p>
          <a:p>
            <a:pPr lvl="1"/>
            <a:r>
              <a:rPr lang="en-US" sz="3600" dirty="0" smtClean="0"/>
              <a:t>Difficult to extends</a:t>
            </a:r>
          </a:p>
          <a:p>
            <a:pPr marL="0" indent="0">
              <a:buNone/>
            </a:pPr>
            <a:endParaRPr lang="en-US" dirty="0" smtClean="0"/>
          </a:p>
          <a:p>
            <a:endParaRPr lang="en-US" dirty="0"/>
          </a:p>
          <a:p>
            <a:endParaRPr lang="en-US" dirty="0"/>
          </a:p>
          <a:p>
            <a:pPr marL="0" indent="0">
              <a:buNone/>
            </a:pPr>
            <a:r>
              <a:rPr lang="en-US" dirty="0" smtClean="0"/>
              <a:t>	</a:t>
            </a:r>
            <a:endParaRPr lang="en-US" dirty="0"/>
          </a:p>
        </p:txBody>
      </p:sp>
      <p:sp>
        <p:nvSpPr>
          <p:cNvPr id="4" name="Oval 3"/>
          <p:cNvSpPr/>
          <p:nvPr/>
        </p:nvSpPr>
        <p:spPr>
          <a:xfrm>
            <a:off x="8325485" y="4231005"/>
            <a:ext cx="3687445" cy="1925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How do we design and implement learning systems?????</a:t>
            </a:r>
            <a:r>
              <a:rPr lang="en-US" sz="1400" dirty="0" smtClean="0"/>
              <a:t> </a:t>
            </a:r>
            <a:endParaRPr lang="en-US" sz="1400" dirty="0"/>
          </a:p>
        </p:txBody>
      </p:sp>
      <p:sp>
        <p:nvSpPr>
          <p:cNvPr id="5" name="Date Placeholder 4"/>
          <p:cNvSpPr>
            <a:spLocks noGrp="1"/>
          </p:cNvSpPr>
          <p:nvPr>
            <p:ph type="dt" sz="half" idx="10"/>
          </p:nvPr>
        </p:nvSpPr>
        <p:spPr/>
        <p:txBody>
          <a:bodyPr/>
          <a:lstStyle/>
          <a:p>
            <a:fld id="{A55BFE2E-F5A0-40B7-9D28-2FB73CCEB65D}"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13</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on-hand database management tools or traditional data processing applications. </a:t>
            </a:r>
          </a:p>
          <a:p>
            <a:pPr algn="just"/>
            <a:endParaRPr lang="en-US" sz="3600" dirty="0"/>
          </a:p>
          <a:p>
            <a:pPr algn="just"/>
            <a:r>
              <a:rPr lang="en-US" sz="3600" dirty="0"/>
              <a:t>The challenges that we face with </a:t>
            </a:r>
            <a:r>
              <a:rPr lang="en-US" sz="3600" dirty="0" smtClean="0"/>
              <a:t>DBMS </a:t>
            </a:r>
            <a:r>
              <a:rPr lang="en-US" sz="3600" dirty="0"/>
              <a:t>tools and other </a:t>
            </a:r>
            <a:r>
              <a:rPr lang="en-US" sz="3600" dirty="0" smtClean="0"/>
              <a:t>technologies </a:t>
            </a:r>
            <a:r>
              <a:rPr lang="en-US" sz="3600" dirty="0"/>
              <a:t>is </a:t>
            </a:r>
            <a:r>
              <a:rPr lang="en-US" sz="3600" dirty="0">
                <a:solidFill>
                  <a:srgbClr val="FF0000"/>
                </a:solidFill>
              </a:rPr>
              <a:t>capture, curation, storage, search, sharing, transfer, analysis, and visualization. </a:t>
            </a:r>
            <a:endParaRPr lang="en-US" sz="3600"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14</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rPr>
              <a:t>What’s driving Big Data</a:t>
            </a:r>
          </a:p>
        </p:txBody>
      </p:sp>
      <p:pic>
        <p:nvPicPr>
          <p:cNvPr id="4" name="Picture 3"/>
          <p:cNvPicPr>
            <a:picLocks noChangeAspect="1"/>
          </p:cNvPicPr>
          <p:nvPr/>
        </p:nvPicPr>
        <p:blipFill>
          <a:blip r:embed="rId2"/>
          <a:stretch>
            <a:fillRect/>
          </a:stretch>
        </p:blipFill>
        <p:spPr>
          <a:xfrm>
            <a:off x="1434414" y="1945774"/>
            <a:ext cx="6893612" cy="3864239"/>
          </a:xfrm>
          <a:prstGeom prst="rect">
            <a:avLst/>
          </a:prstGeom>
        </p:spPr>
      </p:pic>
      <p:grpSp>
        <p:nvGrpSpPr>
          <p:cNvPr id="3" name="Group 2"/>
          <p:cNvGrpSpPr/>
          <p:nvPr/>
        </p:nvGrpSpPr>
        <p:grpSpPr>
          <a:xfrm>
            <a:off x="4431686" y="4191950"/>
            <a:ext cx="7512739" cy="1200329"/>
            <a:chOff x="2206987" y="4191949"/>
            <a:chExt cx="5634554"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2447690"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Ad-hoc querying and reporting</a:t>
              </a:r>
            </a:p>
            <a:p>
              <a:r>
                <a:rPr lang="en-US" dirty="0" smtClean="0"/>
                <a:t>- Data mining techniques</a:t>
              </a:r>
            </a:p>
            <a:p>
              <a:r>
                <a:rPr lang="en-US" dirty="0" smtClean="0"/>
                <a:t>- Structured data, typical sources</a:t>
              </a:r>
            </a:p>
            <a:p>
              <a:r>
                <a:rPr lang="en-US" dirty="0" smtClean="0"/>
                <a:t>- Small to mid-size datasets</a:t>
              </a:r>
              <a:endParaRPr lang="en-US" dirty="0"/>
            </a:p>
          </p:txBody>
        </p:sp>
      </p:grpSp>
      <p:grpSp>
        <p:nvGrpSpPr>
          <p:cNvPr id="5" name="Group 4"/>
          <p:cNvGrpSpPr/>
          <p:nvPr/>
        </p:nvGrpSpPr>
        <p:grpSpPr>
          <a:xfrm>
            <a:off x="4201910" y="1960356"/>
            <a:ext cx="7171685" cy="1477328"/>
            <a:chOff x="2034655" y="1960356"/>
            <a:chExt cx="5378764" cy="1477328"/>
          </a:xfrm>
        </p:grpSpPr>
        <p:sp>
          <p:nvSpPr>
            <p:cNvPr id="11" name="TextBox 10"/>
            <p:cNvSpPr txBox="1"/>
            <p:nvPr/>
          </p:nvSpPr>
          <p:spPr>
            <a:xfrm>
              <a:off x="4508441" y="1960356"/>
              <a:ext cx="2904978"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smtClean="0"/>
                <a:t>- Optimizations and predictive analytics</a:t>
              </a:r>
            </a:p>
            <a:p>
              <a:r>
                <a:rPr lang="en-US" dirty="0" smtClean="0"/>
                <a:t>- Complex statistical analysis</a:t>
              </a:r>
            </a:p>
            <a:p>
              <a:r>
                <a:rPr lang="en-US" dirty="0" smtClean="0"/>
                <a:t>- All types of data, and many sources</a:t>
              </a:r>
            </a:p>
            <a:p>
              <a:r>
                <a:rPr lang="en-US" dirty="0" smtClean="0"/>
                <a:t>- Very large datasets</a:t>
              </a:r>
            </a:p>
            <a:p>
              <a:r>
                <a:rPr lang="en-US" dirty="0" smtClean="0"/>
                <a:t>- More of a real-time </a:t>
              </a:r>
              <a:endParaRPr lang="en-US" dirty="0"/>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977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1455313" y="2658547"/>
            <a:ext cx="2552232"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160891"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548594" y="274767"/>
            <a:ext cx="8638595" cy="592666"/>
          </a:xfrm>
        </p:spPr>
        <p:txBody>
          <a:bodyPr>
            <a:noAutofit/>
          </a:bodyPr>
          <a:lstStyle/>
          <a:p>
            <a:r>
              <a:rPr lang="en-US" sz="2800" b="1" dirty="0" smtClean="0">
                <a:solidFill>
                  <a:srgbClr val="C00000"/>
                </a:solidFill>
              </a:rPr>
              <a:t>The Evolution of Business Intelligence</a:t>
            </a:r>
            <a:endParaRPr lang="en-US" sz="2800" b="1" dirty="0">
              <a:solidFill>
                <a:srgbClr val="C00000"/>
              </a:solidFill>
            </a:endParaRPr>
          </a:p>
        </p:txBody>
      </p:sp>
      <p:sp>
        <p:nvSpPr>
          <p:cNvPr id="11" name="TextBox 10"/>
          <p:cNvSpPr txBox="1"/>
          <p:nvPr/>
        </p:nvSpPr>
        <p:spPr>
          <a:xfrm>
            <a:off x="1566057" y="5350916"/>
            <a:ext cx="992901"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992901"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992901"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731429" y="1752601"/>
            <a:ext cx="1547058"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764953"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5" y="3742281"/>
            <a:ext cx="2698055"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665247"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8"/>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665247"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764953"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1831077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dirty="0">
                <a:latin typeface="Calibri" pitchFamily="34" charset="0"/>
              </a:rPr>
              <a:t>Key enablers for the appearance and growth of ‘Big-Data’ are:</a:t>
            </a:r>
          </a:p>
          <a:p>
            <a:pPr lvl="1">
              <a:buFont typeface="Arial" panose="02080604020202020204" charset="0"/>
              <a:buChar char="+"/>
            </a:pPr>
            <a:endParaRPr lang="en-US" altLang="en-US" dirty="0" smtClean="0">
              <a:solidFill>
                <a:schemeClr val="accent2"/>
              </a:solidFill>
              <a:latin typeface="Calibri" pitchFamily="34" charset="0"/>
            </a:endParaRPr>
          </a:p>
          <a:p>
            <a:pPr lvl="1">
              <a:buFont typeface="Arial" panose="02080604020202020204"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panose="02080604020202020204"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panose="02080604020202020204"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Big Data</a:t>
            </a:r>
            <a:endParaRPr lang="en-US" dirty="0"/>
          </a:p>
        </p:txBody>
      </p:sp>
      <p:sp>
        <p:nvSpPr>
          <p:cNvPr id="3" name="Content Placeholder 2"/>
          <p:cNvSpPr>
            <a:spLocks noGrp="1"/>
          </p:cNvSpPr>
          <p:nvPr>
            <p:ph idx="1"/>
          </p:nvPr>
        </p:nvSpPr>
        <p:spPr/>
        <p:txBody>
          <a:bodyPr/>
          <a:lstStyle/>
          <a:p>
            <a:r>
              <a:rPr lang="en-US" dirty="0" smtClean="0"/>
              <a:t>Types of available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18</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767357"/>
            <a:ext cx="10534919"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19</a:t>
            </a:fld>
            <a:endParaRPr lang="en-US" sz="2000" dirty="0">
              <a:solidFill>
                <a:srgbClr val="7030A0"/>
              </a:solidFill>
            </a:endParaRPr>
          </a:p>
        </p:txBody>
      </p:sp>
      <p:sp>
        <p:nvSpPr>
          <p:cNvPr id="3" name="Content Placeholder 2"/>
          <p:cNvSpPr>
            <a:spLocks noGrp="1"/>
          </p:cNvSpPr>
          <p:nvPr>
            <p:ph idx="1"/>
          </p:nvPr>
        </p:nvSpPr>
        <p:spPr/>
        <p:txBody>
          <a:bodyPr/>
          <a:lstStyle/>
          <a:p>
            <a:endParaRPr lang="en-US"/>
          </a:p>
        </p:txBody>
      </p:sp>
      <p:pic>
        <p:nvPicPr>
          <p:cNvPr id="7171" name="Picture 3" descr="C:\Users\admin\Desktop\The+5+Vs+of+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92" y="1047750"/>
            <a:ext cx="10586433" cy="5172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033461"/>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43.9</a:t>
              </a:r>
              <a:r>
                <a:rPr lang="en-US" sz="2400" dirty="0" smtClean="0"/>
                <a:t> </a:t>
              </a:r>
              <a:r>
                <a:rPr lang="en-US" sz="2400" dirty="0" smtClean="0"/>
                <a:t>Million </a:t>
              </a:r>
            </a:p>
            <a:p>
              <a:pPr algn="ctr"/>
              <a:r>
                <a:rPr lang="en-US" sz="2400" dirty="0" smtClean="0"/>
                <a:t>Wikipedia 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5961657" y="1289713"/>
            <a:ext cx="3803092" cy="1897797"/>
            <a:chOff x="2671865" y="1676400"/>
            <a:chExt cx="3803092" cy="1897797"/>
          </a:xfrm>
        </p:grpSpPr>
        <p:sp>
          <p:nvSpPr>
            <p:cNvPr id="8" name="TextBox 7"/>
            <p:cNvSpPr txBox="1"/>
            <p:nvPr/>
          </p:nvSpPr>
          <p:spPr>
            <a:xfrm>
              <a:off x="2671865" y="2743200"/>
              <a:ext cx="3803092" cy="830997"/>
            </a:xfrm>
            <a:prstGeom prst="rect">
              <a:avLst/>
            </a:prstGeom>
            <a:noFill/>
          </p:spPr>
          <p:txBody>
            <a:bodyPr wrap="none" rtlCol="0">
              <a:spAutoFit/>
            </a:bodyPr>
            <a:lstStyle/>
            <a:p>
              <a:pPr algn="ctr"/>
              <a:r>
                <a:rPr lang="en-US" sz="2400" dirty="0" smtClean="0"/>
                <a:t>1.94 </a:t>
              </a:r>
              <a:r>
                <a:rPr lang="en-US" sz="2400" dirty="0"/>
                <a:t>	</a:t>
              </a:r>
              <a:r>
                <a:rPr lang="en-US" sz="2400" dirty="0" smtClean="0"/>
                <a:t>Billion Monthly  users</a:t>
              </a:r>
            </a:p>
            <a:p>
              <a:pPr algn="ctr"/>
              <a:r>
                <a:rPr lang="en-US" sz="2400" dirty="0" smtClean="0"/>
                <a:t> 1.28 Billion Active Users/day</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828800"/>
            <a:chOff x="5104097" y="1752600"/>
            <a:chExt cx="4522455" cy="1828800"/>
          </a:xfrm>
        </p:grpSpPr>
        <p:sp>
          <p:nvSpPr>
            <p:cNvPr id="11" name="TextBox 10"/>
            <p:cNvSpPr txBox="1"/>
            <p:nvPr/>
          </p:nvSpPr>
          <p:spPr>
            <a:xfrm>
              <a:off x="5104097" y="2750403"/>
              <a:ext cx="4522455" cy="830997"/>
            </a:xfrm>
            <a:prstGeom prst="rect">
              <a:avLst/>
            </a:prstGeom>
            <a:noFill/>
          </p:spPr>
          <p:txBody>
            <a:bodyPr wrap="none" rtlCol="0">
              <a:spAutoFit/>
            </a:bodyPr>
            <a:lstStyle/>
            <a:p>
              <a:pPr algn="ctr"/>
              <a:r>
                <a:rPr lang="en-US" sz="2400" dirty="0" smtClean="0"/>
                <a:t>3.5 Millions  new images every day</a:t>
              </a:r>
            </a:p>
            <a:p>
              <a:pPr algn="ctr"/>
              <a:r>
                <a:rPr lang="en-US" sz="2400" dirty="0" smtClean="0"/>
                <a:t>1 million photos sharing every day </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7" name="Date Placeholder 16"/>
          <p:cNvSpPr>
            <a:spLocks noGrp="1"/>
          </p:cNvSpPr>
          <p:nvPr>
            <p:ph type="dt" sz="half" idx="10"/>
          </p:nvPr>
        </p:nvSpPr>
        <p:spPr/>
        <p:txBody>
          <a:bodyPr/>
          <a:lstStyle/>
          <a:p>
            <a:fld id="{F5975E25-02C0-4D1E-92C1-D3DCC4FB9F95}" type="datetime3">
              <a:rPr lang="en-US" smtClean="0"/>
              <a:t>6 January 2018</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20</a:t>
            </a:fld>
            <a:endParaRPr lang="en-US" dirty="0"/>
          </a:p>
        </p:txBody>
      </p:sp>
      <p:pic>
        <p:nvPicPr>
          <p:cNvPr id="8195" name="Picture 3" descr="C:\Users\admin\Desktop\The5VsExcelaco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275009"/>
            <a:ext cx="10431887" cy="4945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Volume: </a:t>
            </a:r>
            <a:r>
              <a:rPr lang="en-US" dirty="0"/>
              <a:t>The amount of data </a:t>
            </a:r>
            <a:r>
              <a:rPr lang="en-US" dirty="0" smtClean="0"/>
              <a:t>generated every second.</a:t>
            </a:r>
          </a:p>
          <a:p>
            <a:pPr lvl="1"/>
            <a:r>
              <a:rPr lang="en-US" dirty="0" smtClean="0"/>
              <a:t>Terabytes, Zettabytes  </a:t>
            </a:r>
            <a:r>
              <a:rPr lang="en-US" dirty="0" smtClean="0">
                <a:sym typeface="Wingdings" charset="2"/>
              </a:rPr>
              <a:t> Brontobytes (now)</a:t>
            </a:r>
          </a:p>
          <a:p>
            <a:pPr lvl="1"/>
            <a:r>
              <a:rPr lang="en-US" dirty="0" smtClean="0">
                <a:sym typeface="Wingdings" charset="2"/>
              </a:rPr>
              <a:t>Time to 2008 data generated   ~ every minute data generation</a:t>
            </a:r>
            <a:endParaRPr lang="en-US" dirty="0"/>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r>
              <a:rPr lang="en-US" dirty="0"/>
              <a:t>Variety : Different kinds of data:</a:t>
            </a:r>
          </a:p>
          <a:p>
            <a:pPr lvl="1"/>
            <a:r>
              <a:rPr lang="en-US" dirty="0"/>
              <a:t>structured</a:t>
            </a:r>
          </a:p>
          <a:p>
            <a:pPr lvl="1"/>
            <a:r>
              <a:rPr lang="en-US" dirty="0"/>
              <a:t>semi-structured</a:t>
            </a:r>
          </a:p>
          <a:p>
            <a:pPr lvl="1"/>
            <a:r>
              <a:rPr lang="en-US" dirty="0" smtClean="0"/>
              <a:t>Unstructured</a:t>
            </a:r>
          </a:p>
          <a:p>
            <a:r>
              <a:rPr lang="en-US" dirty="0" smtClean="0"/>
              <a:t>Veracity: Trustworthiness of data</a:t>
            </a:r>
          </a:p>
          <a:p>
            <a:pPr lvl="1"/>
            <a:r>
              <a:rPr lang="en-US" dirty="0" smtClean="0"/>
              <a:t>With many forms of big data quality and accuracy are less controllable</a:t>
            </a:r>
          </a:p>
          <a:p>
            <a:pPr lvl="1"/>
            <a:r>
              <a:rPr lang="en-US" dirty="0" smtClean="0"/>
              <a:t>Example: Twitter post with hash tags, abbreviations, typos and colloquial speech </a:t>
            </a:r>
            <a:endParaRPr lang="en-US" dirty="0"/>
          </a:p>
          <a:p>
            <a:r>
              <a:rPr lang="en-US" dirty="0" smtClean="0"/>
              <a:t>Other </a:t>
            </a:r>
            <a:r>
              <a:rPr lang="en-US" dirty="0"/>
              <a:t>V’s: </a:t>
            </a:r>
            <a:r>
              <a:rPr lang="en-US" b="1" dirty="0" smtClean="0">
                <a:solidFill>
                  <a:srgbClr val="FF0000"/>
                </a:solidFill>
              </a:rPr>
              <a:t>Value</a:t>
            </a:r>
            <a:r>
              <a:rPr lang="en-US" dirty="0" smtClean="0"/>
              <a:t>,  </a:t>
            </a:r>
            <a:r>
              <a:rPr lang="en-US" dirty="0"/>
              <a:t>Variability, Validity, </a:t>
            </a:r>
            <a:r>
              <a:rPr lang="en-US" dirty="0" smtClean="0"/>
              <a:t>. </a:t>
            </a:r>
            <a:r>
              <a:rPr lang="en-US" dirty="0"/>
              <a:t>. .</a:t>
            </a:r>
          </a:p>
        </p:txBody>
      </p:sp>
      <p:sp>
        <p:nvSpPr>
          <p:cNvPr id="4" name="Date Placeholder 3"/>
          <p:cNvSpPr>
            <a:spLocks noGrp="1"/>
          </p:cNvSpPr>
          <p:nvPr>
            <p:ph type="dt" sz="half" idx="10"/>
          </p:nvPr>
        </p:nvSpPr>
        <p:spPr/>
        <p:txBody>
          <a:bodyPr/>
          <a:lstStyle/>
          <a:p>
            <a:fld id="{74CF793C-F11A-4DE2-A5DE-18E29B89DF64}"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22</a:t>
            </a:fld>
            <a:endParaRPr lang="en-US" dirty="0"/>
          </a:p>
        </p:txBody>
      </p:sp>
      <p:pic>
        <p:nvPicPr>
          <p:cNvPr id="11266" name="Picture 2" descr="C:\Users\admin\Desktop\Big-Data-ecosystem-from-data-to-decisions-IDC-click-for-full-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097209"/>
            <a:ext cx="10496282" cy="538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23</a:t>
            </a:fld>
            <a:endParaRPr lang="en-US" dirty="0"/>
          </a:p>
        </p:txBody>
      </p:sp>
      <p:pic>
        <p:nvPicPr>
          <p:cNvPr id="9218" name="Picture 2" descr="C:\Users\admin\Desktop\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1197735"/>
            <a:ext cx="10573555" cy="502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pPr lvl="1"/>
            <a:r>
              <a:rPr lang="en-US" dirty="0" smtClean="0"/>
              <a:t>Structured data is relatively simple to enter, store, query, and analyze, but it must be strictly defined in terms of field name and type</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a:t>
            </a:r>
            <a:r>
              <a:rPr lang="en-US" dirty="0" smtClean="0"/>
              <a:t>10</a:t>
            </a:r>
            <a:r>
              <a:rPr lang="en-US" dirty="0"/>
              <a:t>%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normAutofit/>
          </a:bodyPr>
          <a:lstStyle/>
          <a:p>
            <a:r>
              <a:rPr lang="en-US" dirty="0" smtClean="0"/>
              <a:t>Semi-structured data</a:t>
            </a:r>
            <a:r>
              <a:rPr lang="x-none" altLang="en-US" dirty="0" smtClean="0"/>
              <a:t>: </a:t>
            </a:r>
          </a:p>
          <a:p>
            <a:pPr lvl="1"/>
            <a:r>
              <a:rPr lang="en-US" dirty="0"/>
              <a:t>Data may have certain structure but not all information collected has identical structure</a:t>
            </a:r>
          </a:p>
          <a:p>
            <a:pPr lvl="1"/>
            <a:r>
              <a:rPr lang="en-US" dirty="0"/>
              <a:t>Inconsistent structure. </a:t>
            </a:r>
            <a:r>
              <a:rPr lang="x-none" altLang="en-US" dirty="0"/>
              <a:t>it mixed with schema</a:t>
            </a:r>
          </a:p>
          <a:p>
            <a:pPr lvl="1"/>
            <a:r>
              <a:rPr lang="en-US" dirty="0"/>
              <a:t>Cannot be stored in rows and tables in a typical database.</a:t>
            </a:r>
          </a:p>
          <a:p>
            <a:pPr lvl="1"/>
            <a:r>
              <a:rPr lang="en-US" dirty="0" smtClean="0"/>
              <a:t>Information </a:t>
            </a:r>
            <a:r>
              <a:rPr lang="en-US" dirty="0"/>
              <a:t>is often </a:t>
            </a:r>
            <a:r>
              <a:rPr lang="en-US" b="1" dirty="0"/>
              <a:t>self-describing</a:t>
            </a:r>
            <a:r>
              <a:rPr lang="en-US" dirty="0"/>
              <a:t>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25</a:t>
            </a:fld>
            <a:endParaRPr lang="en-US" dirty="0"/>
          </a:p>
        </p:txBody>
      </p:sp>
      <p:pic>
        <p:nvPicPr>
          <p:cNvPr id="15362" name="Picture 2" descr="C:\Users\admin\Pictures\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48" y="3530214"/>
            <a:ext cx="3715421" cy="154157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Pictur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55" y="5108020"/>
            <a:ext cx="3421085" cy="171725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semi-structured data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815" y="4371975"/>
            <a:ext cx="3043555" cy="1307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Unstructured data</a:t>
            </a:r>
          </a:p>
          <a:p>
            <a:pPr lvl="1"/>
            <a:r>
              <a:rPr lang="en-AU" dirty="0"/>
              <a:t>Does not reside in traditional databases and data </a:t>
            </a:r>
            <a:r>
              <a:rPr lang="en-AU" dirty="0" smtClean="0"/>
              <a:t>warehouses</a:t>
            </a:r>
          </a:p>
          <a:p>
            <a:pPr lvl="1"/>
            <a:r>
              <a:rPr lang="en-AU" dirty="0"/>
              <a:t>May have an internal structure, but does not fit a relational data model</a:t>
            </a:r>
          </a:p>
          <a:p>
            <a:pPr lvl="1"/>
            <a:r>
              <a:rPr lang="en-US" dirty="0" smtClean="0"/>
              <a:t>Lacks </a:t>
            </a:r>
            <a:r>
              <a:rPr lang="en-US" dirty="0"/>
              <a:t>structure or parts of it lack structure</a:t>
            </a:r>
            <a:r>
              <a:rPr lang="en-US" dirty="0" smtClean="0"/>
              <a:t>.</a:t>
            </a:r>
          </a:p>
          <a:p>
            <a:r>
              <a:rPr lang="en-US" dirty="0" smtClean="0"/>
              <a:t> Examples:</a:t>
            </a:r>
          </a:p>
          <a:p>
            <a:pPr lvl="1"/>
            <a:r>
              <a:rPr lang="en-US" dirty="0" smtClean="0"/>
              <a:t>multimedia</a:t>
            </a:r>
            <a:r>
              <a:rPr lang="en-US" dirty="0"/>
              <a:t>: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p>
          <a:p>
            <a:pPr marL="0" indent="0">
              <a:buNone/>
            </a:pPr>
            <a:r>
              <a:rPr lang="en-US" dirty="0"/>
              <a:t>	</a:t>
            </a:r>
            <a:r>
              <a:rPr lang="en-US" dirty="0" smtClean="0"/>
              <a:t>is 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26</a:t>
            </a:fld>
            <a:endParaRPr lang="en-US" dirty="0"/>
          </a:p>
        </p:txBody>
      </p:sp>
      <p:pic>
        <p:nvPicPr>
          <p:cNvPr id="14338" name="Picture 2" descr="Structured and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257" y="2112135"/>
            <a:ext cx="3343275" cy="204130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45" y="3354946"/>
            <a:ext cx="3060812" cy="159698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admin\Desktop\Examples-of-M2M-commun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56" y="4372376"/>
            <a:ext cx="1712890" cy="1899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and Unstructured Data</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27</a:t>
            </a:fld>
            <a:endParaRPr lang="en-US" dirty="0"/>
          </a:p>
        </p:txBody>
      </p:sp>
      <p:pic>
        <p:nvPicPr>
          <p:cNvPr id="16386" name="Picture 2" descr="Image result for structured dat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530" y="1275008"/>
            <a:ext cx="5203064" cy="4945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tructured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10" y="1266978"/>
            <a:ext cx="4520485" cy="43530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6323527" y="3483734"/>
            <a:ext cx="618186"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Agency FB" pitchFamily="34" charset="0"/>
              </a:rPr>
              <a:t>Challenges</a:t>
            </a:r>
            <a:endParaRPr lang="en-US" b="1" dirty="0">
              <a:solidFill>
                <a:srgbClr val="C00000"/>
              </a:solidFill>
            </a:endParaRPr>
          </a:p>
        </p:txBody>
      </p:sp>
      <p:sp>
        <p:nvSpPr>
          <p:cNvPr id="4" name="Date Placeholder 3"/>
          <p:cNvSpPr>
            <a:spLocks noGrp="1"/>
          </p:cNvSpPr>
          <p:nvPr>
            <p:ph type="dt" sz="half" idx="10"/>
          </p:nvPr>
        </p:nvSpPr>
        <p:spPr/>
        <p:txBody>
          <a:bodyPr/>
          <a:lstStyle/>
          <a:p>
            <a:fld id="{8D6D8C02-F39C-44AF-BE8B-69CBAF2DAFE8}"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28</a:t>
            </a:fld>
            <a:endParaRPr lang="en-US" sz="2000" dirty="0">
              <a:solidFill>
                <a:srgbClr val="7030A0"/>
              </a:solidFill>
            </a:endParaRPr>
          </a:p>
        </p:txBody>
      </p:sp>
      <p:pic>
        <p:nvPicPr>
          <p:cNvPr id="7" name="Picture 1"/>
          <p:cNvPicPr>
            <a:picLocks noGrp="1" noChangeAspect="1" noChangeArrowheads="1"/>
          </p:cNvPicPr>
          <p:nvPr>
            <p:ph idx="1"/>
          </p:nvPr>
        </p:nvPicPr>
        <p:blipFill>
          <a:blip r:embed="rId3" cstate="print"/>
          <a:srcRect/>
          <a:stretch>
            <a:fillRect/>
          </a:stretch>
        </p:blipFill>
        <p:spPr bwMode="auto">
          <a:xfrm>
            <a:off x="1458684" y="1296901"/>
            <a:ext cx="10384974" cy="3697053"/>
          </a:xfrm>
          <a:prstGeom prst="rect">
            <a:avLst/>
          </a:prstGeom>
          <a:noFill/>
          <a:ln w="9525">
            <a:noFill/>
            <a:miter lim="800000"/>
            <a:headEnd/>
            <a:tailEnd/>
          </a:ln>
        </p:spPr>
      </p:pic>
      <p:sp>
        <p:nvSpPr>
          <p:cNvPr id="8" name="Rounded Rectangle 7"/>
          <p:cNvSpPr/>
          <p:nvPr/>
        </p:nvSpPr>
        <p:spPr>
          <a:xfrm>
            <a:off x="1612670" y="4998602"/>
            <a:ext cx="10108276" cy="1319729"/>
          </a:xfrm>
          <a:prstGeom prst="round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smtClean="0">
                <a:solidFill>
                  <a:schemeClr val="tx1"/>
                </a:solidFill>
                <a:latin typeface="Baskerville Old Face" panose="02020602080505020303" pitchFamily="18" charset="0"/>
              </a:rPr>
              <a:t>The most </a:t>
            </a:r>
            <a:r>
              <a:rPr lang="en-US" sz="2400" dirty="0">
                <a:solidFill>
                  <a:schemeClr val="tx1"/>
                </a:solidFill>
                <a:latin typeface="Baskerville Old Face" panose="02020602080505020303" pitchFamily="18" charset="0"/>
              </a:rPr>
              <a:t>c</a:t>
            </a:r>
            <a:r>
              <a:rPr lang="en-US" sz="2400" dirty="0" smtClean="0">
                <a:solidFill>
                  <a:schemeClr val="tx1"/>
                </a:solidFill>
                <a:latin typeface="Baskerville Old Face" panose="02020602080505020303" pitchFamily="18" charset="0"/>
              </a:rPr>
              <a:t>hallenging task is how to bring out </a:t>
            </a:r>
            <a:r>
              <a:rPr lang="en-US" sz="2400" b="1" i="1" dirty="0" smtClean="0">
                <a:solidFill>
                  <a:srgbClr val="FF0000"/>
                </a:solidFill>
                <a:latin typeface="Baskerville Old Face" panose="02020602080505020303" pitchFamily="18" charset="0"/>
              </a:rPr>
              <a:t>valuable </a:t>
            </a:r>
          </a:p>
          <a:p>
            <a:pPr algn="r"/>
            <a:r>
              <a:rPr lang="en-US" sz="2400" b="1" i="1" dirty="0" smtClean="0">
                <a:solidFill>
                  <a:srgbClr val="FF0000"/>
                </a:solidFill>
                <a:latin typeface="Baskerville Old Face" panose="02020602080505020303" pitchFamily="18" charset="0"/>
              </a:rPr>
              <a:t>insights</a:t>
            </a:r>
            <a:r>
              <a:rPr lang="en-US" sz="2400" dirty="0" smtClean="0">
                <a:solidFill>
                  <a:schemeClr val="tx1"/>
                </a:solidFill>
                <a:latin typeface="Baskerville Old Face" panose="02020602080505020303" pitchFamily="18" charset="0"/>
              </a:rPr>
              <a:t> from the large and complex data</a:t>
            </a:r>
            <a:endParaRPr lang="en-US" sz="2400" dirty="0">
              <a:solidFill>
                <a:schemeClr val="tx1"/>
              </a:solidFill>
              <a:latin typeface="Baskerville Old Face" panose="02020602080505020303" pitchFamily="18" charset="0"/>
            </a:endParaRPr>
          </a:p>
        </p:txBody>
      </p:sp>
      <p:pic>
        <p:nvPicPr>
          <p:cNvPr id="9" name="Picture 8"/>
          <p:cNvPicPr>
            <a:picLocks noChangeAspect="1"/>
          </p:cNvPicPr>
          <p:nvPr/>
        </p:nvPicPr>
        <p:blipFill>
          <a:blip r:embed="rId4"/>
          <a:stretch>
            <a:fillRect/>
          </a:stretch>
        </p:blipFill>
        <p:spPr>
          <a:xfrm>
            <a:off x="1744186" y="5052826"/>
            <a:ext cx="1497777" cy="1276350"/>
          </a:xfrm>
          <a:prstGeom prst="rect">
            <a:avLst/>
          </a:prstGeom>
        </p:spPr>
      </p:pic>
      <p:sp>
        <p:nvSpPr>
          <p:cNvPr id="10" name="AutoShape 2" descr="http://sr.photos3.fotosearch.com/bthumb/CSP/CSP644/k6448315.jpg"/>
          <p:cNvSpPr>
            <a:spLocks noChangeAspect="1" noChangeArrowheads="1"/>
          </p:cNvSpPr>
          <p:nvPr/>
        </p:nvSpPr>
        <p:spPr bwMode="auto">
          <a:xfrm>
            <a:off x="155575" y="-776288"/>
            <a:ext cx="1543050" cy="1619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C00000"/>
                </a:solidFill>
              </a:rPr>
              <a:t>Things </a:t>
            </a:r>
            <a:r>
              <a:rPr lang="en-US" b="1" dirty="0" smtClean="0">
                <a:solidFill>
                  <a:srgbClr val="C00000"/>
                </a:solidFill>
              </a:rPr>
              <a:t>that happen in every sixty seconds</a:t>
            </a:r>
            <a:r>
              <a:rPr lang="en-US" sz="5300" b="1" dirty="0">
                <a:solidFill>
                  <a:srgbClr val="C00000"/>
                </a:solidFill>
              </a:rPr>
              <a:t/>
            </a:r>
            <a:br>
              <a:rPr lang="en-US" sz="5300" b="1" dirty="0">
                <a:solidFill>
                  <a:srgbClr val="C00000"/>
                </a:solidFill>
              </a:rPr>
            </a:br>
            <a:r>
              <a:rPr lang="en-US" sz="2700" b="1" dirty="0" smtClean="0">
                <a:solidFill>
                  <a:srgbClr val="C00000"/>
                </a:solidFill>
              </a:rPr>
              <a:t>ref:  </a:t>
            </a:r>
            <a:r>
              <a:rPr lang="en-US" sz="2700" b="1" dirty="0" smtClean="0">
                <a:solidFill>
                  <a:srgbClr val="0070C0"/>
                </a:solidFill>
              </a:rPr>
              <a:t>http</a:t>
            </a:r>
            <a:r>
              <a:rPr lang="en-US" sz="2700" b="1" dirty="0">
                <a:solidFill>
                  <a:srgbClr val="0070C0"/>
                </a:solidFill>
              </a:rPr>
              <a:t>://www.go-gulf.com/blog/60-seconds-v2/</a:t>
            </a:r>
            <a:endParaRPr lang="en-US" b="1" dirty="0"/>
          </a:p>
        </p:txBody>
      </p:sp>
      <p:sp>
        <p:nvSpPr>
          <p:cNvPr id="4" name="Date Placeholder 3"/>
          <p:cNvSpPr>
            <a:spLocks noGrp="1"/>
          </p:cNvSpPr>
          <p:nvPr>
            <p:ph type="dt" sz="half" idx="10"/>
          </p:nvPr>
        </p:nvSpPr>
        <p:spPr/>
        <p:txBody>
          <a:bodyPr/>
          <a:lstStyle/>
          <a:p>
            <a:fld id="{4BAE25A1-3288-4283-A656-CAE4DF61AAA9}"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29</a:t>
            </a:fld>
            <a:endParaRPr lang="en-US" sz="2000" dirty="0">
              <a:solidFill>
                <a:srgbClr val="7030A0"/>
              </a:solidFill>
            </a:endParaRPr>
          </a:p>
        </p:txBody>
      </p:sp>
      <p:pic>
        <p:nvPicPr>
          <p:cNvPr id="8" name="Picture 7"/>
          <p:cNvPicPr>
            <a:picLocks noChangeAspect="1"/>
          </p:cNvPicPr>
          <p:nvPr/>
        </p:nvPicPr>
        <p:blipFill>
          <a:blip r:embed="rId3"/>
          <a:stretch>
            <a:fillRect/>
          </a:stretch>
        </p:blipFill>
        <p:spPr>
          <a:xfrm>
            <a:off x="1612669" y="1231786"/>
            <a:ext cx="10230989" cy="512456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146220"/>
            <a:ext cx="10431888" cy="532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Business Leaders  Perceptive – Characteristics of Big data</a:t>
            </a:r>
            <a:endParaRPr lang="en-US" sz="2800" b="1"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30</a:t>
            </a:fld>
            <a:endParaRPr lang="en-US" dirty="0"/>
          </a:p>
        </p:txBody>
      </p:sp>
      <p:pic>
        <p:nvPicPr>
          <p:cNvPr id="12290" name="Picture 2" descr="Five 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9" y="1146220"/>
            <a:ext cx="10483403" cy="516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Why Big Data Analytics is buzzword now</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31</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32</a:t>
            </a:fld>
            <a:endParaRPr lang="en-US" sz="2000" dirty="0">
              <a:solidFill>
                <a:srgbClr val="7030A0"/>
              </a:solidFill>
            </a:endParaRPr>
          </a:p>
        </p:txBody>
      </p:sp>
      <p:sp>
        <p:nvSpPr>
          <p:cNvPr id="29" name="Content Placeholder 2"/>
          <p:cNvSpPr txBox="1"/>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itchFamily="34" charset="0"/>
                <a:cs typeface="Calibri" pitchFamily="34" charset="0"/>
              </a:rPr>
              <a:t>Previously, the progress and innovation is not hindered by the ability to collect data but by the ability to </a:t>
            </a:r>
            <a:r>
              <a:rPr lang="en-US" sz="2400" b="1" i="1" dirty="0" smtClean="0">
                <a:solidFill>
                  <a:srgbClr val="002060"/>
                </a:solidFill>
                <a:latin typeface="Calibri" pitchFamily="34" charset="0"/>
                <a:cs typeface="Calibri" pitchFamily="34" charset="0"/>
              </a:rPr>
              <a:t>manage, analyze, visualize, and discover knowledge</a:t>
            </a:r>
            <a:r>
              <a:rPr lang="en-US" sz="2400" b="1" dirty="0" smtClean="0">
                <a:latin typeface="Calibri" pitchFamily="34" charset="0"/>
                <a:cs typeface="Calibri" pitchFamily="34" charset="0"/>
              </a:rPr>
              <a:t> from the collected data in a </a:t>
            </a:r>
            <a:r>
              <a:rPr lang="en-US" sz="2400" b="1" i="1" dirty="0" smtClean="0">
                <a:solidFill>
                  <a:srgbClr val="002060"/>
                </a:solidFill>
                <a:latin typeface="Calibri" pitchFamily="34" charset="0"/>
                <a:cs typeface="Calibri" pitchFamily="34" charset="0"/>
              </a:rPr>
              <a:t>timely manner and in a scalable fashion</a:t>
            </a:r>
            <a:endParaRPr lang="en-US" sz="2400" b="1" i="1" dirty="0">
              <a:solidFill>
                <a:srgbClr val="00206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solidFill>
                  <a:srgbClr val="C00000"/>
                </a:solidFill>
              </a:rPr>
              <a:t>What enables us to work with Big Data Now</a:t>
            </a:r>
            <a:endParaRPr lang="en-US" sz="3600" b="1" dirty="0">
              <a:solidFill>
                <a:srgbClr val="C00000"/>
              </a:solidFill>
            </a:endParaRPr>
          </a:p>
        </p:txBody>
      </p:sp>
      <p:sp>
        <p:nvSpPr>
          <p:cNvPr id="3" name="Content Placeholder 2"/>
          <p:cNvSpPr>
            <a:spLocks noGrp="1"/>
          </p:cNvSpPr>
          <p:nvPr>
            <p:ph idx="1"/>
          </p:nvPr>
        </p:nvSpPr>
        <p:spPr/>
        <p:txBody>
          <a:bodyPr>
            <a:normAutofit/>
          </a:bodyPr>
          <a:lstStyle/>
          <a:p>
            <a:r>
              <a:rPr lang="en-US" b="1" dirty="0" smtClean="0">
                <a:solidFill>
                  <a:srgbClr val="000000"/>
                </a:solidFill>
                <a:latin typeface="Calibri" pitchFamily="34" charset="0"/>
              </a:rPr>
              <a:t>Availability of ecosystem of tools such as </a:t>
            </a:r>
            <a:r>
              <a:rPr lang="en-US" b="1" dirty="0" err="1" smtClean="0">
                <a:solidFill>
                  <a:srgbClr val="000000"/>
                </a:solidFill>
                <a:latin typeface="Calibri" pitchFamily="34" charset="0"/>
              </a:rPr>
              <a:t>Hadoop</a:t>
            </a:r>
            <a:r>
              <a:rPr lang="en-US" b="1" dirty="0" smtClean="0">
                <a:solidFill>
                  <a:srgbClr val="000000"/>
                </a:solidFill>
                <a:latin typeface="Calibri" pitchFamily="34" charset="0"/>
              </a:rPr>
              <a:t> </a:t>
            </a:r>
            <a:endParaRPr lang="en-US" dirty="0" smtClean="0">
              <a:solidFill>
                <a:srgbClr val="002060"/>
              </a:solidFill>
            </a:endParaRPr>
          </a:p>
          <a:p>
            <a:endParaRPr lang="en-US" dirty="0">
              <a:solidFill>
                <a:srgbClr val="002060"/>
              </a:solidFill>
              <a:latin typeface="Calibri" pitchFamily="34" charset="0"/>
            </a:endParaRPr>
          </a:p>
          <a:p>
            <a:r>
              <a:rPr lang="en-US" sz="2800" dirty="0" smtClean="0">
                <a:solidFill>
                  <a:srgbClr val="002060"/>
                </a:solidFill>
              </a:rPr>
              <a:t>. V                                             </a:t>
            </a:r>
          </a:p>
          <a:p>
            <a:r>
              <a:rPr lang="en-US" dirty="0" smtClean="0">
                <a:solidFill>
                  <a:srgbClr val="002060"/>
                </a:solidFill>
              </a:rPr>
              <a:t>                                                      </a:t>
            </a:r>
            <a:r>
              <a:rPr lang="en-US" sz="2000" b="1" dirty="0" smtClean="0">
                <a:solidFill>
                  <a:srgbClr val="002060"/>
                </a:solidFill>
              </a:rPr>
              <a:t>To do</a:t>
            </a:r>
            <a:endParaRPr lang="en-US" sz="2000" b="1" dirty="0">
              <a:solidFill>
                <a:srgbClr val="002060"/>
              </a:solidFill>
            </a:endParaRPr>
          </a:p>
        </p:txBody>
      </p:sp>
      <p:sp>
        <p:nvSpPr>
          <p:cNvPr id="4" name="Date Placeholder 3"/>
          <p:cNvSpPr>
            <a:spLocks noGrp="1"/>
          </p:cNvSpPr>
          <p:nvPr>
            <p:ph type="dt" sz="half" idx="10"/>
          </p:nvPr>
        </p:nvSpPr>
        <p:spPr/>
        <p:txBody>
          <a:bodyPr/>
          <a:lstStyle/>
          <a:p>
            <a:fld id="{F322CAFE-5463-4FE5-BD58-21A174CB17A2}"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33</a:t>
            </a:fld>
            <a:endParaRPr lang="en-US" sz="2000" dirty="0">
              <a:solidFill>
                <a:srgbClr val="7030A0"/>
              </a:solidFill>
            </a:endParaRPr>
          </a:p>
        </p:txBody>
      </p:sp>
      <p:pic>
        <p:nvPicPr>
          <p:cNvPr id="21" name="Content Placeholder 6"/>
          <p:cNvPicPr>
            <a:picLocks noChangeAspect="1"/>
          </p:cNvPicPr>
          <p:nvPr/>
        </p:nvPicPr>
        <p:blipFill>
          <a:blip r:embed="rId3"/>
          <a:stretch>
            <a:fillRect/>
          </a:stretch>
        </p:blipFill>
        <p:spPr>
          <a:xfrm>
            <a:off x="1616103" y="3538737"/>
            <a:ext cx="3956415" cy="2701122"/>
          </a:xfrm>
          <a:prstGeom prst="rect">
            <a:avLst/>
          </a:prstGeom>
        </p:spPr>
      </p:pic>
      <p:grpSp>
        <p:nvGrpSpPr>
          <p:cNvPr id="24" name="Group 23"/>
          <p:cNvGrpSpPr/>
          <p:nvPr/>
        </p:nvGrpSpPr>
        <p:grpSpPr>
          <a:xfrm>
            <a:off x="1458684" y="1704095"/>
            <a:ext cx="9991898" cy="1795549"/>
            <a:chOff x="1458684" y="1704095"/>
            <a:chExt cx="9991898" cy="1795549"/>
          </a:xfrm>
        </p:grpSpPr>
        <p:grpSp>
          <p:nvGrpSpPr>
            <p:cNvPr id="20" name="Group 19"/>
            <p:cNvGrpSpPr/>
            <p:nvPr/>
          </p:nvGrpSpPr>
          <p:grpSpPr>
            <a:xfrm>
              <a:off x="1458684" y="1704095"/>
              <a:ext cx="9991898" cy="1795549"/>
              <a:chOff x="1612669" y="1596041"/>
              <a:chExt cx="9991898" cy="1795549"/>
            </a:xfrm>
          </p:grpSpPr>
          <p:sp>
            <p:nvSpPr>
              <p:cNvPr id="9" name="Rounded Rectangle 8"/>
              <p:cNvSpPr/>
              <p:nvPr/>
            </p:nvSpPr>
            <p:spPr>
              <a:xfrm>
                <a:off x="1612669" y="1596041"/>
                <a:ext cx="3773978" cy="1795549"/>
              </a:xfrm>
              <a:prstGeom prst="roundRect">
                <a:avLst/>
              </a:prstGeom>
              <a:solidFill>
                <a:schemeClr val="tx2">
                  <a:lumMod val="20000"/>
                  <a:lumOff val="80000"/>
                </a:schemeClr>
              </a:solidFill>
              <a:ln>
                <a:solidFill>
                  <a:schemeClr val="tx2"/>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charset="2"/>
                  <a:buChar char="ü"/>
                </a:pPr>
                <a:r>
                  <a:rPr lang="en-US" sz="2400" dirty="0">
                    <a:solidFill>
                      <a:srgbClr val="002060"/>
                    </a:solidFill>
                  </a:rPr>
                  <a:t>Scalable</a:t>
                </a:r>
              </a:p>
              <a:p>
                <a:pPr lvl="1">
                  <a:buFont typeface="Wingdings" charset="2"/>
                  <a:buChar char="ü"/>
                </a:pPr>
                <a:r>
                  <a:rPr lang="en-US" sz="2400" dirty="0">
                    <a:solidFill>
                      <a:srgbClr val="002060"/>
                    </a:solidFill>
                  </a:rPr>
                  <a:t>fault tolerant </a:t>
                </a:r>
              </a:p>
              <a:p>
                <a:pPr lvl="1">
                  <a:buFont typeface="Wingdings" charset="2"/>
                  <a:buChar char="ü"/>
                </a:pPr>
                <a:r>
                  <a:rPr lang="en-US" sz="2400" dirty="0">
                    <a:solidFill>
                      <a:srgbClr val="002060"/>
                    </a:solidFill>
                  </a:rPr>
                  <a:t>distributed </a:t>
                </a:r>
                <a:r>
                  <a:rPr lang="en-US" sz="2400" dirty="0" smtClean="0">
                    <a:solidFill>
                      <a:srgbClr val="002060"/>
                    </a:solidFill>
                  </a:rPr>
                  <a:t>storage</a:t>
                </a:r>
                <a:r>
                  <a:rPr lang="en-US" sz="2400" dirty="0" smtClean="0">
                    <a:solidFill>
                      <a:srgbClr val="002060"/>
                    </a:solidFill>
                    <a:latin typeface="Calibri" pitchFamily="34" charset="0"/>
                  </a:rPr>
                  <a:t>                </a:t>
                </a:r>
                <a:endParaRPr lang="en-US" sz="2400" dirty="0">
                  <a:solidFill>
                    <a:srgbClr val="002060"/>
                  </a:solidFill>
                  <a:latin typeface="Calibri" pitchFamily="34" charset="0"/>
                </a:endParaRPr>
              </a:p>
              <a:p>
                <a:pPr lvl="1">
                  <a:buFont typeface="Wingdings" charset="2"/>
                  <a:buChar char="ü"/>
                </a:pPr>
                <a:r>
                  <a:rPr lang="en-US" sz="2400" dirty="0">
                    <a:solidFill>
                      <a:srgbClr val="002060"/>
                    </a:solidFill>
                    <a:latin typeface="Calibri" pitchFamily="34" charset="0"/>
                  </a:rPr>
                  <a:t>parallel processing </a:t>
                </a:r>
              </a:p>
              <a:p>
                <a:pPr algn="ctr"/>
                <a:endParaRPr lang="en-US" dirty="0"/>
              </a:p>
            </p:txBody>
          </p:sp>
          <p:sp>
            <p:nvSpPr>
              <p:cNvPr id="10" name="Right Arrow 9"/>
              <p:cNvSpPr/>
              <p:nvPr/>
            </p:nvSpPr>
            <p:spPr>
              <a:xfrm>
                <a:off x="5733461" y="2443922"/>
                <a:ext cx="1890947" cy="315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47462" y="1762298"/>
                <a:ext cx="3857105" cy="1629292"/>
              </a:xfrm>
              <a:prstGeom prst="roundRect">
                <a:avLst/>
              </a:prstGeom>
              <a:solidFill>
                <a:schemeClr val="tx2">
                  <a:lumMod val="20000"/>
                  <a:lumOff val="80000"/>
                </a:schemeClr>
              </a:solidFill>
              <a:ln>
                <a:solidFill>
                  <a:schemeClr val="tx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ü"/>
                </a:pPr>
                <a:r>
                  <a:rPr lang="en-US" sz="2400" dirty="0" smtClean="0">
                    <a:solidFill>
                      <a:srgbClr val="002060"/>
                    </a:solidFill>
                  </a:rPr>
                  <a:t>Structured, unstructured data</a:t>
                </a:r>
              </a:p>
              <a:p>
                <a:pPr marL="342900" indent="-342900" algn="ctr">
                  <a:buFont typeface="Wingdings" charset="2"/>
                  <a:buChar char="ü"/>
                </a:pPr>
                <a:r>
                  <a:rPr lang="en-US" sz="2400" dirty="0" smtClean="0">
                    <a:solidFill>
                      <a:srgbClr val="002060"/>
                    </a:solidFill>
                  </a:rPr>
                  <a:t>Batch as well as stream computing</a:t>
                </a:r>
                <a:endParaRPr lang="en-US" sz="2400" dirty="0">
                  <a:solidFill>
                    <a:srgbClr val="002060"/>
                  </a:solidFill>
                </a:endParaRPr>
              </a:p>
            </p:txBody>
          </p:sp>
        </p:grpSp>
        <p:sp>
          <p:nvSpPr>
            <p:cNvPr id="22" name="Rectangle 21"/>
            <p:cNvSpPr/>
            <p:nvPr/>
          </p:nvSpPr>
          <p:spPr>
            <a:xfrm>
              <a:off x="5726974" y="2152101"/>
              <a:ext cx="1550125" cy="449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2060"/>
                  </a:solidFill>
                </a:rPr>
                <a:t>To deal with</a:t>
              </a:r>
              <a:endParaRPr lang="en-US" b="1" dirty="0">
                <a:solidFill>
                  <a:srgbClr val="002060"/>
                </a:solidFill>
              </a:endParaRPr>
            </a:p>
          </p:txBody>
        </p:sp>
      </p:grpSp>
      <p:sp>
        <p:nvSpPr>
          <p:cNvPr id="25" name="AutoShape 2" descr="http://www.researchbeta.com/wp-content/uploads/2011/08/NOSQ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26" name="Picture 25"/>
          <p:cNvPicPr>
            <a:picLocks noChangeAspect="1"/>
          </p:cNvPicPr>
          <p:nvPr/>
        </p:nvPicPr>
        <p:blipFill>
          <a:blip r:embed="rId4"/>
          <a:stretch>
            <a:fillRect/>
          </a:stretch>
        </p:blipFill>
        <p:spPr>
          <a:xfrm>
            <a:off x="5818627" y="4145353"/>
            <a:ext cx="3378691" cy="1846612"/>
          </a:xfrm>
          <a:prstGeom prst="rect">
            <a:avLst/>
          </a:prstGeom>
        </p:spPr>
      </p:pic>
      <p:grpSp>
        <p:nvGrpSpPr>
          <p:cNvPr id="27" name="Group 26"/>
          <p:cNvGrpSpPr/>
          <p:nvPr/>
        </p:nvGrpSpPr>
        <p:grpSpPr>
          <a:xfrm>
            <a:off x="9319214" y="4149865"/>
            <a:ext cx="2778125" cy="1787525"/>
            <a:chOff x="6176963" y="4498623"/>
            <a:chExt cx="2778125" cy="1787525"/>
          </a:xfrm>
        </p:grpSpPr>
        <p:pic>
          <p:nvPicPr>
            <p:cNvPr id="28"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80363" y="4984134"/>
              <a:ext cx="6921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p:cNvSpPr/>
            <p:nvPr/>
          </p:nvSpPr>
          <p:spPr bwMode="auto">
            <a:xfrm>
              <a:off x="6176963" y="4498623"/>
              <a:ext cx="2778125" cy="1787525"/>
            </a:xfrm>
            <a:prstGeom prst="roundRect">
              <a:avLst/>
            </a:prstGeom>
            <a:noFill/>
            <a:ln>
              <a:solidFill>
                <a:srgbClr val="F1752C"/>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1" name="Picture 6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65900" y="5296378"/>
              <a:ext cx="11303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67"/>
            <p:cNvSpPr>
              <a:spLocks noChangeAspect="1"/>
            </p:cNvSpPr>
            <p:nvPr/>
          </p:nvSpPr>
          <p:spPr bwMode="auto">
            <a:xfrm>
              <a:off x="7448550" y="5289198"/>
              <a:ext cx="12239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3" name="Picture 6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08938" y="4593873"/>
              <a:ext cx="6635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Picture 69"/>
            <p:cNvSpPr>
              <a:spLocks noChangeAspect="1"/>
            </p:cNvSpPr>
            <p:nvPr/>
          </p:nvSpPr>
          <p:spPr bwMode="auto">
            <a:xfrm>
              <a:off x="6637338" y="5209823"/>
              <a:ext cx="650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5" name="Picture 7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18450" y="5559073"/>
              <a:ext cx="690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7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73838" y="5927373"/>
              <a:ext cx="11239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27788" y="4865199"/>
              <a:ext cx="11461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89675" y="5682898"/>
              <a:ext cx="105092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7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942263" y="5963886"/>
              <a:ext cx="9175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862052" y="3622500"/>
            <a:ext cx="6653548" cy="2576199"/>
          </a:xfrm>
          <a:prstGeom prst="roundRect">
            <a:avLst/>
          </a:prstGeom>
          <a:solidFill>
            <a:schemeClr val="tx2">
              <a:lumMod val="20000"/>
              <a:lumOff val="80000"/>
            </a:schemeClr>
          </a:solidFill>
          <a:ln>
            <a:solidFill>
              <a:srgbClr val="00206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b="1" dirty="0" smtClean="0">
                <a:solidFill>
                  <a:srgbClr val="FF0000"/>
                </a:solidFill>
              </a:rPr>
              <a:t>Continued…</a:t>
            </a:r>
            <a:endParaRPr lang="en-US" b="1" dirty="0">
              <a:solidFill>
                <a:srgbClr val="FF0000"/>
              </a:solidFill>
            </a:endParaRPr>
          </a:p>
        </p:txBody>
      </p:sp>
      <p:sp>
        <p:nvSpPr>
          <p:cNvPr id="3" name="Content Placeholder 2"/>
          <p:cNvSpPr>
            <a:spLocks noGrp="1"/>
          </p:cNvSpPr>
          <p:nvPr>
            <p:ph idx="1"/>
          </p:nvPr>
        </p:nvSpPr>
        <p:spPr/>
        <p:txBody>
          <a:bodyPr/>
          <a:lstStyle/>
          <a:p>
            <a:r>
              <a:rPr lang="en-US" b="1" dirty="0"/>
              <a:t>Availability of </a:t>
            </a:r>
            <a:r>
              <a:rPr lang="en-US" b="1" dirty="0" smtClean="0"/>
              <a:t>specialized algorithms and software tools for </a:t>
            </a:r>
            <a:endParaRPr lang="en-US" b="1" dirty="0"/>
          </a:p>
        </p:txBody>
      </p:sp>
      <p:sp>
        <p:nvSpPr>
          <p:cNvPr id="4" name="Date Placeholder 3"/>
          <p:cNvSpPr>
            <a:spLocks noGrp="1"/>
          </p:cNvSpPr>
          <p:nvPr>
            <p:ph type="dt" sz="half" idx="10"/>
          </p:nvPr>
        </p:nvSpPr>
        <p:spPr/>
        <p:txBody>
          <a:bodyPr/>
          <a:lstStyle/>
          <a:p>
            <a:fld id="{EF06B9B6-F87D-40C4-96ED-0E05559DC1D4}"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34</a:t>
            </a:fld>
            <a:endParaRPr lang="en-US" dirty="0"/>
          </a:p>
        </p:txBody>
      </p:sp>
      <p:grpSp>
        <p:nvGrpSpPr>
          <p:cNvPr id="7" name="Group 6"/>
          <p:cNvGrpSpPr/>
          <p:nvPr/>
        </p:nvGrpSpPr>
        <p:grpSpPr>
          <a:xfrm>
            <a:off x="4189125" y="3711915"/>
            <a:ext cx="2776968" cy="1837268"/>
            <a:chOff x="823448" y="3149189"/>
            <a:chExt cx="2776968" cy="1837268"/>
          </a:xfrm>
          <a:solidFill>
            <a:schemeClr val="accent1">
              <a:lumMod val="20000"/>
              <a:lumOff val="80000"/>
            </a:schemeClr>
          </a:solidFill>
        </p:grpSpPr>
        <p:pic>
          <p:nvPicPr>
            <p:cNvPr id="8" name="Picture 7"/>
            <p:cNvPicPr>
              <a:picLocks noChangeAspect="1"/>
            </p:cNvPicPr>
            <p:nvPr/>
          </p:nvPicPr>
          <p:blipFill>
            <a:blip r:embed="rId3"/>
            <a:stretch>
              <a:fillRect/>
            </a:stretch>
          </p:blipFill>
          <p:spPr>
            <a:xfrm>
              <a:off x="1066800" y="3276600"/>
              <a:ext cx="551447" cy="419100"/>
            </a:xfrm>
            <a:prstGeom prst="rect">
              <a:avLst/>
            </a:prstGeom>
            <a:grpFill/>
          </p:spPr>
        </p:pic>
        <p:pic>
          <p:nvPicPr>
            <p:cNvPr id="9" name="Picture 8"/>
            <p:cNvPicPr>
              <a:picLocks noChangeAspect="1"/>
            </p:cNvPicPr>
            <p:nvPr/>
          </p:nvPicPr>
          <p:blipFill>
            <a:blip r:embed="rId4"/>
            <a:stretch>
              <a:fillRect/>
            </a:stretch>
          </p:blipFill>
          <p:spPr>
            <a:xfrm>
              <a:off x="2024185" y="3149189"/>
              <a:ext cx="1252415" cy="578446"/>
            </a:xfrm>
            <a:prstGeom prst="rect">
              <a:avLst/>
            </a:prstGeom>
            <a:grpFill/>
          </p:spPr>
        </p:pic>
        <p:pic>
          <p:nvPicPr>
            <p:cNvPr id="10" name="Picture 9"/>
            <p:cNvPicPr>
              <a:picLocks noChangeAspect="1"/>
            </p:cNvPicPr>
            <p:nvPr/>
          </p:nvPicPr>
          <p:blipFill>
            <a:blip r:embed="rId5"/>
            <a:stretch>
              <a:fillRect/>
            </a:stretch>
          </p:blipFill>
          <p:spPr>
            <a:xfrm>
              <a:off x="823448" y="4011705"/>
              <a:ext cx="1200737" cy="428625"/>
            </a:xfrm>
            <a:prstGeom prst="rect">
              <a:avLst/>
            </a:prstGeom>
            <a:grpFill/>
          </p:spPr>
        </p:pic>
        <p:pic>
          <p:nvPicPr>
            <p:cNvPr id="11" name="Picture 10"/>
            <p:cNvPicPr>
              <a:picLocks noChangeAspect="1"/>
            </p:cNvPicPr>
            <p:nvPr/>
          </p:nvPicPr>
          <p:blipFill>
            <a:blip r:embed="rId6"/>
            <a:stretch>
              <a:fillRect/>
            </a:stretch>
          </p:blipFill>
          <p:spPr>
            <a:xfrm>
              <a:off x="2157568" y="3874951"/>
              <a:ext cx="1442848" cy="565379"/>
            </a:xfrm>
            <a:prstGeom prst="rect">
              <a:avLst/>
            </a:prstGeom>
            <a:grpFill/>
          </p:spPr>
        </p:pic>
        <p:pic>
          <p:nvPicPr>
            <p:cNvPr id="12" name="Picture 11"/>
            <p:cNvPicPr>
              <a:picLocks noChangeAspect="1"/>
            </p:cNvPicPr>
            <p:nvPr/>
          </p:nvPicPr>
          <p:blipFill>
            <a:blip r:embed="rId7"/>
            <a:stretch>
              <a:fillRect/>
            </a:stretch>
          </p:blipFill>
          <p:spPr>
            <a:xfrm>
              <a:off x="928578" y="4548362"/>
              <a:ext cx="990476" cy="438095"/>
            </a:xfrm>
            <a:prstGeom prst="rect">
              <a:avLst/>
            </a:prstGeom>
            <a:grpFill/>
          </p:spPr>
        </p:pic>
      </p:grpSp>
      <p:pic>
        <p:nvPicPr>
          <p:cNvPr id="15" name="Picture 14"/>
          <p:cNvPicPr>
            <a:picLocks noChangeAspect="1"/>
          </p:cNvPicPr>
          <p:nvPr/>
        </p:nvPicPr>
        <p:blipFill>
          <a:blip r:embed="rId8"/>
          <a:stretch>
            <a:fillRect/>
          </a:stretch>
        </p:blipFill>
        <p:spPr>
          <a:xfrm>
            <a:off x="7122168" y="3730727"/>
            <a:ext cx="1362855" cy="358646"/>
          </a:xfrm>
          <a:prstGeom prst="rect">
            <a:avLst/>
          </a:prstGeom>
        </p:spPr>
      </p:pic>
      <p:sp>
        <p:nvSpPr>
          <p:cNvPr id="16" name="AutoShape 2" descr="Weka 3: Data Mining Software in Java"/>
          <p:cNvSpPr>
            <a:spLocks noChangeAspect="1" noChangeArrowheads="1"/>
          </p:cNvSpPr>
          <p:nvPr/>
        </p:nvSpPr>
        <p:spPr bwMode="auto">
          <a:xfrm>
            <a:off x="155575" y="-136525"/>
            <a:ext cx="523875"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3" name="Picture 12"/>
          <p:cNvPicPr>
            <a:picLocks noChangeAspect="1"/>
          </p:cNvPicPr>
          <p:nvPr/>
        </p:nvPicPr>
        <p:blipFill>
          <a:blip r:embed="rId9"/>
          <a:stretch>
            <a:fillRect/>
          </a:stretch>
        </p:blipFill>
        <p:spPr>
          <a:xfrm>
            <a:off x="7284891" y="4437188"/>
            <a:ext cx="1347945" cy="587933"/>
          </a:xfrm>
          <a:prstGeom prst="rect">
            <a:avLst/>
          </a:prstGeom>
        </p:spPr>
      </p:pic>
      <p:sp>
        <p:nvSpPr>
          <p:cNvPr id="17" name="AutoShape 2" descr="Medalog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8" name="Picture 17"/>
          <p:cNvPicPr>
            <a:picLocks noChangeAspect="1"/>
          </p:cNvPicPr>
          <p:nvPr/>
        </p:nvPicPr>
        <p:blipFill>
          <a:blip r:embed="rId10"/>
          <a:stretch>
            <a:fillRect/>
          </a:stretch>
        </p:blipFill>
        <p:spPr>
          <a:xfrm>
            <a:off x="5462477" y="5105049"/>
            <a:ext cx="2047875" cy="600075"/>
          </a:xfrm>
          <a:prstGeom prst="rect">
            <a:avLst/>
          </a:prstGeom>
        </p:spPr>
      </p:pic>
      <p:pic>
        <p:nvPicPr>
          <p:cNvPr id="19" name="Picture 18"/>
          <p:cNvPicPr>
            <a:picLocks noChangeAspect="1"/>
          </p:cNvPicPr>
          <p:nvPr/>
        </p:nvPicPr>
        <p:blipFill>
          <a:blip r:embed="rId11"/>
          <a:stretch>
            <a:fillRect/>
          </a:stretch>
        </p:blipFill>
        <p:spPr>
          <a:xfrm>
            <a:off x="7663369" y="5163534"/>
            <a:ext cx="1809750" cy="676275"/>
          </a:xfrm>
          <a:prstGeom prst="rect">
            <a:avLst/>
          </a:prstGeom>
        </p:spPr>
      </p:pic>
      <p:pic>
        <p:nvPicPr>
          <p:cNvPr id="20" name="Picture 19"/>
          <p:cNvPicPr>
            <a:picLocks noChangeAspect="1"/>
          </p:cNvPicPr>
          <p:nvPr/>
        </p:nvPicPr>
        <p:blipFill>
          <a:blip r:embed="rId12"/>
          <a:stretch>
            <a:fillRect/>
          </a:stretch>
        </p:blipFill>
        <p:spPr>
          <a:xfrm>
            <a:off x="9626136" y="5188589"/>
            <a:ext cx="725794" cy="725794"/>
          </a:xfrm>
          <a:prstGeom prst="rect">
            <a:avLst/>
          </a:prstGeom>
        </p:spPr>
      </p:pic>
      <p:graphicFrame>
        <p:nvGraphicFramePr>
          <p:cNvPr id="22" name="Table 21"/>
          <p:cNvGraphicFramePr>
            <a:graphicFrameLocks noGrp="1"/>
          </p:cNvGraphicFramePr>
          <p:nvPr/>
        </p:nvGraphicFramePr>
        <p:xfrm>
          <a:off x="2240555" y="2050289"/>
          <a:ext cx="9380638" cy="1036320"/>
        </p:xfrm>
        <a:graphic>
          <a:graphicData uri="http://schemas.openxmlformats.org/drawingml/2006/table">
            <a:tbl>
              <a:tblPr firstRow="1" bandRow="1">
                <a:tableStyleId>{5C22544A-7EE6-4342-B048-85BDC9FD1C3A}</a:tableStyleId>
              </a:tblPr>
              <a:tblGrid>
                <a:gridCol w="4690319"/>
                <a:gridCol w="4690319"/>
              </a:tblGrid>
              <a:tr h="518160">
                <a:tc>
                  <a:txBody>
                    <a:bodyPr/>
                    <a:lstStyle/>
                    <a:p>
                      <a:pPr marL="457200" indent="-457200">
                        <a:buFont typeface="Wingdings" charset="2"/>
                        <a:buChar char="ü"/>
                      </a:pPr>
                      <a:r>
                        <a:rPr lang="en-US" sz="2800" b="1" dirty="0" smtClean="0">
                          <a:solidFill>
                            <a:srgbClr val="002060"/>
                          </a:solidFill>
                        </a:rPr>
                        <a:t>Machine Learning</a:t>
                      </a:r>
                      <a:endParaRPr lang="en-US" sz="28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charset="2"/>
                        <a:buChar char="ü"/>
                        <a:defRPr/>
                      </a:pPr>
                      <a:r>
                        <a:rPr lang="en-US" sz="2800" b="1" dirty="0" smtClean="0">
                          <a:solidFill>
                            <a:srgbClr val="002060"/>
                          </a:solidFill>
                        </a:rPr>
                        <a:t>Predictive analytics</a:t>
                      </a:r>
                      <a:endParaRPr lang="en-US" sz="28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515017">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charset="2"/>
                        <a:buChar char="ü"/>
                        <a:defRPr/>
                      </a:pPr>
                      <a:r>
                        <a:rPr lang="en-US" sz="2800" b="1" dirty="0" smtClean="0">
                          <a:solidFill>
                            <a:srgbClr val="002060"/>
                          </a:solidFill>
                        </a:rPr>
                        <a:t>Forecasting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charset="2"/>
                        <a:buChar char="ü"/>
                        <a:defRPr/>
                      </a:pPr>
                      <a:r>
                        <a:rPr lang="en-US" sz="2800" b="1" dirty="0" smtClean="0">
                          <a:solidFill>
                            <a:srgbClr val="002060"/>
                          </a:solidFill>
                        </a:rPr>
                        <a:t>Data optimization</a:t>
                      </a:r>
                      <a:endParaRPr lang="en-US" sz="2800" b="1"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FF0000"/>
                </a:solidFill>
              </a:rPr>
              <a:t>Continued…</a:t>
            </a:r>
            <a:endParaRPr lang="en-US" dirty="0"/>
          </a:p>
        </p:txBody>
      </p:sp>
      <p:sp>
        <p:nvSpPr>
          <p:cNvPr id="3" name="Content Placeholder 2"/>
          <p:cNvSpPr>
            <a:spLocks noGrp="1"/>
          </p:cNvSpPr>
          <p:nvPr>
            <p:ph idx="1"/>
          </p:nvPr>
        </p:nvSpPr>
        <p:spPr/>
        <p:txBody>
          <a:bodyPr/>
          <a:lstStyle/>
          <a:p>
            <a:r>
              <a:rPr lang="en-US" b="1" dirty="0" smtClean="0"/>
              <a:t>Availability </a:t>
            </a:r>
            <a:r>
              <a:rPr lang="en-US" b="1" dirty="0"/>
              <a:t>of variety of data visualization tools </a:t>
            </a:r>
            <a:r>
              <a:rPr lang="en-US" dirty="0">
                <a:solidFill>
                  <a:srgbClr val="002060"/>
                </a:solidFill>
              </a:rPr>
              <a:t>to communicate information clearly and effectively through graphical means.</a:t>
            </a:r>
            <a:endParaRPr lang="en-US" b="1" dirty="0">
              <a:solidFill>
                <a:srgbClr val="002060"/>
              </a:solidFill>
            </a:endParaRPr>
          </a:p>
          <a:p>
            <a:endParaRPr lang="en-US" dirty="0"/>
          </a:p>
        </p:txBody>
      </p:sp>
      <p:sp>
        <p:nvSpPr>
          <p:cNvPr id="4" name="Date Placeholder 3"/>
          <p:cNvSpPr>
            <a:spLocks noGrp="1"/>
          </p:cNvSpPr>
          <p:nvPr>
            <p:ph type="dt" sz="half" idx="10"/>
          </p:nvPr>
        </p:nvSpPr>
        <p:spPr/>
        <p:txBody>
          <a:bodyPr/>
          <a:lstStyle/>
          <a:p>
            <a:fld id="{856B3E4C-3FF9-42A2-A37E-F660450C9BEC}"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35</a:t>
            </a:fld>
            <a:endParaRPr lang="en-US" dirty="0"/>
          </a:p>
        </p:txBody>
      </p:sp>
      <p:sp>
        <p:nvSpPr>
          <p:cNvPr id="8" name="Rounded Rectangle 7"/>
          <p:cNvSpPr/>
          <p:nvPr/>
        </p:nvSpPr>
        <p:spPr>
          <a:xfrm>
            <a:off x="4228019" y="3106651"/>
            <a:ext cx="5661166" cy="2660137"/>
          </a:xfrm>
          <a:prstGeom prst="roundRect">
            <a:avLst/>
          </a:prstGeom>
          <a:solidFill>
            <a:schemeClr val="accent1">
              <a:lumMod val="20000"/>
              <a:lumOff val="80000"/>
            </a:schemeClr>
          </a:solidFill>
          <a:ln>
            <a:solidFill>
              <a:schemeClr val="tx2"/>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r>
              <a:rPr lang="en-US" b="1" dirty="0" err="1" smtClean="0">
                <a:hlinkClick r:id="rId2"/>
              </a:rPr>
              <a:t>jQuery</a:t>
            </a:r>
            <a:r>
              <a:rPr lang="en-US" b="1" dirty="0" smtClean="0">
                <a:hlinkClick r:id="rId2"/>
              </a:rPr>
              <a:t> </a:t>
            </a:r>
            <a:r>
              <a:rPr lang="en-US" b="1" dirty="0">
                <a:hlinkClick r:id="rId2"/>
              </a:rPr>
              <a:t>Visualize</a:t>
            </a:r>
            <a:endParaRPr lang="en-US" b="1" dirty="0"/>
          </a:p>
        </p:txBody>
      </p:sp>
      <p:pic>
        <p:nvPicPr>
          <p:cNvPr id="9" name="Picture 8"/>
          <p:cNvPicPr>
            <a:picLocks noChangeAspect="1"/>
          </p:cNvPicPr>
          <p:nvPr/>
        </p:nvPicPr>
        <p:blipFill>
          <a:blip r:embed="rId3"/>
          <a:stretch>
            <a:fillRect/>
          </a:stretch>
        </p:blipFill>
        <p:spPr>
          <a:xfrm>
            <a:off x="4408917" y="3358185"/>
            <a:ext cx="1676400" cy="552450"/>
          </a:xfrm>
          <a:prstGeom prst="rect">
            <a:avLst/>
          </a:prstGeom>
        </p:spPr>
      </p:pic>
      <p:pic>
        <p:nvPicPr>
          <p:cNvPr id="10" name="Picture 9"/>
          <p:cNvPicPr>
            <a:picLocks noChangeAspect="1"/>
          </p:cNvPicPr>
          <p:nvPr/>
        </p:nvPicPr>
        <p:blipFill>
          <a:blip r:embed="rId4"/>
          <a:stretch>
            <a:fillRect/>
          </a:stretch>
        </p:blipFill>
        <p:spPr>
          <a:xfrm>
            <a:off x="4525435" y="4227170"/>
            <a:ext cx="551447" cy="419100"/>
          </a:xfrm>
          <a:prstGeom prst="rect">
            <a:avLst/>
          </a:prstGeom>
        </p:spPr>
      </p:pic>
      <p:pic>
        <p:nvPicPr>
          <p:cNvPr id="11" name="Picture 10"/>
          <p:cNvPicPr>
            <a:picLocks noChangeAspect="1"/>
          </p:cNvPicPr>
          <p:nvPr/>
        </p:nvPicPr>
        <p:blipFill>
          <a:blip r:embed="rId5"/>
          <a:stretch>
            <a:fillRect/>
          </a:stretch>
        </p:blipFill>
        <p:spPr>
          <a:xfrm>
            <a:off x="6143867" y="3358185"/>
            <a:ext cx="1047171" cy="389645"/>
          </a:xfrm>
          <a:prstGeom prst="rect">
            <a:avLst/>
          </a:prstGeom>
        </p:spPr>
      </p:pic>
      <p:pic>
        <p:nvPicPr>
          <p:cNvPr id="12" name="Picture 11"/>
          <p:cNvPicPr>
            <a:picLocks noChangeAspect="1"/>
          </p:cNvPicPr>
          <p:nvPr/>
        </p:nvPicPr>
        <p:blipFill>
          <a:blip r:embed="rId6"/>
          <a:stretch>
            <a:fillRect/>
          </a:stretch>
        </p:blipFill>
        <p:spPr>
          <a:xfrm>
            <a:off x="5534992" y="4120630"/>
            <a:ext cx="1389871" cy="451611"/>
          </a:xfrm>
          <a:prstGeom prst="rect">
            <a:avLst/>
          </a:prstGeom>
        </p:spPr>
      </p:pic>
      <p:pic>
        <p:nvPicPr>
          <p:cNvPr id="13" name="Picture 12"/>
          <p:cNvPicPr>
            <a:picLocks noChangeAspect="1"/>
          </p:cNvPicPr>
          <p:nvPr/>
        </p:nvPicPr>
        <p:blipFill>
          <a:blip r:embed="rId7"/>
          <a:stretch>
            <a:fillRect/>
          </a:stretch>
        </p:blipFill>
        <p:spPr>
          <a:xfrm>
            <a:off x="7382973" y="3259645"/>
            <a:ext cx="1202988" cy="679106"/>
          </a:xfrm>
          <a:prstGeom prst="rect">
            <a:avLst/>
          </a:prstGeom>
        </p:spPr>
      </p:pic>
      <p:pic>
        <p:nvPicPr>
          <p:cNvPr id="14" name="Picture 13"/>
          <p:cNvPicPr>
            <a:picLocks noChangeAspect="1"/>
          </p:cNvPicPr>
          <p:nvPr/>
        </p:nvPicPr>
        <p:blipFill>
          <a:blip r:embed="rId8"/>
          <a:stretch>
            <a:fillRect/>
          </a:stretch>
        </p:blipFill>
        <p:spPr>
          <a:xfrm>
            <a:off x="7382973" y="4122751"/>
            <a:ext cx="619125" cy="666750"/>
          </a:xfrm>
          <a:prstGeom prst="rect">
            <a:avLst/>
          </a:prstGeom>
        </p:spPr>
      </p:pic>
      <p:pic>
        <p:nvPicPr>
          <p:cNvPr id="16" name="Picture 15"/>
          <p:cNvPicPr>
            <a:picLocks noChangeAspect="1"/>
          </p:cNvPicPr>
          <p:nvPr/>
        </p:nvPicPr>
        <p:blipFill>
          <a:blip r:embed="rId9"/>
          <a:stretch>
            <a:fillRect/>
          </a:stretch>
        </p:blipFill>
        <p:spPr>
          <a:xfrm>
            <a:off x="6253927" y="4856186"/>
            <a:ext cx="1609350" cy="567230"/>
          </a:xfrm>
          <a:prstGeom prst="rect">
            <a:avLst/>
          </a:prstGeom>
        </p:spPr>
      </p:pic>
      <p:pic>
        <p:nvPicPr>
          <p:cNvPr id="17" name="Picture 16"/>
          <p:cNvPicPr>
            <a:picLocks noChangeAspect="1"/>
          </p:cNvPicPr>
          <p:nvPr/>
        </p:nvPicPr>
        <p:blipFill>
          <a:blip r:embed="rId10"/>
          <a:stretch>
            <a:fillRect/>
          </a:stretch>
        </p:blipFill>
        <p:spPr>
          <a:xfrm>
            <a:off x="8732929" y="3396285"/>
            <a:ext cx="1095375" cy="476250"/>
          </a:xfrm>
          <a:prstGeom prst="rect">
            <a:avLst/>
          </a:prstGeom>
        </p:spPr>
      </p:pic>
      <p:pic>
        <p:nvPicPr>
          <p:cNvPr id="18" name="Picture 17"/>
          <p:cNvPicPr>
            <a:picLocks noChangeAspect="1"/>
          </p:cNvPicPr>
          <p:nvPr/>
        </p:nvPicPr>
        <p:blipFill>
          <a:blip r:embed="rId11"/>
          <a:stretch>
            <a:fillRect/>
          </a:stretch>
        </p:blipFill>
        <p:spPr>
          <a:xfrm>
            <a:off x="8395440" y="4750634"/>
            <a:ext cx="1104900" cy="542925"/>
          </a:xfrm>
          <a:prstGeom prst="rect">
            <a:avLst/>
          </a:prstGeom>
        </p:spPr>
      </p:pic>
      <p:pic>
        <p:nvPicPr>
          <p:cNvPr id="19" name="Picture 18"/>
          <p:cNvPicPr>
            <a:picLocks noChangeAspect="1"/>
          </p:cNvPicPr>
          <p:nvPr/>
        </p:nvPicPr>
        <p:blipFill>
          <a:blip r:embed="rId12"/>
          <a:stretch>
            <a:fillRect/>
          </a:stretch>
        </p:blipFill>
        <p:spPr>
          <a:xfrm>
            <a:off x="8270983" y="4176388"/>
            <a:ext cx="1516421" cy="395853"/>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8684" y="2534306"/>
            <a:ext cx="2619375" cy="174307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C00000"/>
                </a:solidFill>
              </a:rPr>
              <a:t>Open Source tools for </a:t>
            </a:r>
            <a:r>
              <a:rPr lang="en-US" b="1" dirty="0">
                <a:solidFill>
                  <a:srgbClr val="C00000"/>
                </a:solidFill>
              </a:rPr>
              <a:t>Big Data</a:t>
            </a:r>
            <a:br>
              <a:rPr lang="en-US" b="1" dirty="0">
                <a:solidFill>
                  <a:srgbClr val="C00000"/>
                </a:solidFill>
              </a:rPr>
            </a:br>
            <a:r>
              <a:rPr lang="en-US" sz="2700" b="1" dirty="0">
                <a:solidFill>
                  <a:srgbClr val="C00000"/>
                </a:solidFill>
              </a:rPr>
              <a:t>http://www.bigdata-startups.com/open-source-tools/</a:t>
            </a:r>
          </a:p>
        </p:txBody>
      </p:sp>
      <p:pic>
        <p:nvPicPr>
          <p:cNvPr id="7" name="Content Placeholder 6"/>
          <p:cNvPicPr>
            <a:picLocks noGrp="1" noChangeAspect="1"/>
          </p:cNvPicPr>
          <p:nvPr>
            <p:ph idx="1"/>
          </p:nvPr>
        </p:nvPicPr>
        <p:blipFill>
          <a:blip r:embed="rId3"/>
          <a:stretch>
            <a:fillRect/>
          </a:stretch>
        </p:blipFill>
        <p:spPr>
          <a:xfrm>
            <a:off x="1458684" y="1084522"/>
            <a:ext cx="10384974" cy="5271828"/>
          </a:xfrm>
          <a:prstGeom prst="rect">
            <a:avLst/>
          </a:prstGeom>
        </p:spPr>
      </p:pic>
      <p:sp>
        <p:nvSpPr>
          <p:cNvPr id="4" name="Date Placeholder 3"/>
          <p:cNvSpPr>
            <a:spLocks noGrp="1"/>
          </p:cNvSpPr>
          <p:nvPr>
            <p:ph type="dt" sz="half" idx="10"/>
          </p:nvPr>
        </p:nvSpPr>
        <p:spPr/>
        <p:txBody>
          <a:bodyPr/>
          <a:lstStyle/>
          <a:p>
            <a:fld id="{3B51A419-F121-495E-AC9A-4ADA0F5B018F}"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36</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Limitations of Existing Data Analytics Architectures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37</a:t>
            </a:fld>
            <a:endParaRPr lang="en-US" dirty="0"/>
          </a:p>
        </p:txBody>
      </p:sp>
      <p:pic>
        <p:nvPicPr>
          <p:cNvPr id="1028" name="Picture 4" descr="Limitations of Existing Data Analytic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5" y="1275009"/>
            <a:ext cx="9659155" cy="48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7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Typical Large-Data Problem</a:t>
            </a:r>
          </a:p>
        </p:txBody>
      </p:sp>
      <p:sp>
        <p:nvSpPr>
          <p:cNvPr id="3" name="Content Placeholder 2"/>
          <p:cNvSpPr>
            <a:spLocks noGrp="1"/>
          </p:cNvSpPr>
          <p:nvPr>
            <p:ph idx="1"/>
          </p:nvPr>
        </p:nvSpPr>
        <p:spPr/>
        <p:txBody>
          <a:bodyPr/>
          <a:lstStyle/>
          <a:p>
            <a:r>
              <a:rPr lang="en-US" dirty="0"/>
              <a:t>Iterate over a large number of records </a:t>
            </a:r>
          </a:p>
          <a:p>
            <a:r>
              <a:rPr lang="en-US" dirty="0"/>
              <a:t>Extract something of interest from each</a:t>
            </a:r>
          </a:p>
          <a:p>
            <a:r>
              <a:rPr lang="en-US" b="1" dirty="0"/>
              <a:t>Shuffle and sort intermediate results</a:t>
            </a:r>
          </a:p>
          <a:p>
            <a:r>
              <a:rPr lang="en-US" b="1" dirty="0"/>
              <a:t>Aggregate intermediate results</a:t>
            </a:r>
          </a:p>
          <a:p>
            <a:r>
              <a:rPr lang="en-US" b="1" dirty="0"/>
              <a:t>Generate final output</a:t>
            </a:r>
          </a:p>
          <a:p>
            <a:endParaRPr lang="en-US" dirty="0"/>
          </a:p>
          <a:p>
            <a:r>
              <a:rPr lang="en-US" dirty="0"/>
              <a:t>The problem: </a:t>
            </a:r>
          </a:p>
          <a:p>
            <a:pPr lvl="1"/>
            <a:r>
              <a:rPr lang="en-US" dirty="0"/>
              <a:t>Diverse input format (data diversity &amp; heterogeneity)</a:t>
            </a:r>
          </a:p>
          <a:p>
            <a:pPr lvl="1"/>
            <a:r>
              <a:rPr lang="en-US" dirty="0"/>
              <a:t>Large Scale: Terabytes, Petabytes</a:t>
            </a:r>
          </a:p>
          <a:p>
            <a:pPr lvl="1"/>
            <a:r>
              <a:rPr lang="en-US" dirty="0"/>
              <a:t>Parallelization  </a:t>
            </a:r>
          </a:p>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38</a:t>
            </a:fld>
            <a:endParaRPr lang="en-US" dirty="0"/>
          </a:p>
        </p:txBody>
      </p:sp>
    </p:spTree>
    <p:extLst>
      <p:ext uri="{BB962C8B-B14F-4D97-AF65-F5344CB8AC3E}">
        <p14:creationId xmlns:p14="http://schemas.microsoft.com/office/powerpoint/2010/main" val="2022777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20801" y="141668"/>
            <a:ext cx="9304269" cy="875763"/>
          </a:xfrm>
        </p:spPr>
        <p:txBody>
          <a:bodyPr>
            <a:normAutofit fontScale="90000"/>
          </a:bodyPr>
          <a:lstStyle/>
          <a:p>
            <a:r>
              <a:rPr lang="en-US" b="1" dirty="0" smtClean="0">
                <a:solidFill>
                  <a:srgbClr val="FF0000"/>
                </a:solidFill>
                <a:latin typeface="Arial" charset="0"/>
                <a:ea typeface="ＭＳ Ｐゴシック" charset="0"/>
                <a:cs typeface="ＭＳ Ｐゴシック" charset="0"/>
              </a:rPr>
              <a:t>How to leverage a number of  cheap off-the-shelf computers?</a:t>
            </a:r>
            <a:endParaRPr lang="en-US" b="1" dirty="0">
              <a:solidFill>
                <a:srgbClr val="FF0000"/>
              </a:solidFill>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9554" y="1146220"/>
            <a:ext cx="10599313" cy="54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14708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a:t>
            </a:fld>
            <a:endParaRPr lang="en-US" dirty="0"/>
          </a:p>
        </p:txBody>
      </p:sp>
      <p:pic>
        <p:nvPicPr>
          <p:cNvPr id="4098" name="Picture 2" descr="http://1.bp.blogspot.com/-Yxn3FRTW_5s/Vhq79WTGecI/AAAAAAAAATY/svwhWFjnn9M/s64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96" y="1187204"/>
            <a:ext cx="10161431" cy="499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429555" y="1"/>
            <a:ext cx="8409904" cy="1030310"/>
          </a:xfrm>
        </p:spPr>
        <p:txBody>
          <a:bodyPr>
            <a:normAutofit/>
          </a:bodyPr>
          <a:lstStyle/>
          <a:p>
            <a:pPr eaLnBrk="1" hangingPunct="1"/>
            <a:r>
              <a:rPr lang="en-US" b="1" dirty="0" smtClean="0">
                <a:solidFill>
                  <a:srgbClr val="FF0000"/>
                </a:solidFill>
              </a:rPr>
              <a:t>Divide and Conquer</a:t>
            </a:r>
          </a:p>
        </p:txBody>
      </p:sp>
      <p:sp>
        <p:nvSpPr>
          <p:cNvPr id="3" name="Rectangle 2"/>
          <p:cNvSpPr>
            <a:spLocks noChangeArrowheads="1"/>
          </p:cNvSpPr>
          <p:nvPr/>
        </p:nvSpPr>
        <p:spPr bwMode="auto">
          <a:xfrm>
            <a:off x="2743200" y="1676400"/>
            <a:ext cx="4673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“Work”</a:t>
            </a:r>
          </a:p>
        </p:txBody>
      </p:sp>
      <p:sp>
        <p:nvSpPr>
          <p:cNvPr id="4" name="Rectangle 3"/>
          <p:cNvSpPr>
            <a:spLocks noChangeArrowheads="1"/>
          </p:cNvSpPr>
          <p:nvPr/>
        </p:nvSpPr>
        <p:spPr bwMode="auto">
          <a:xfrm>
            <a:off x="1930400" y="2819400"/>
            <a:ext cx="1625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i="1">
                <a:solidFill>
                  <a:schemeClr val="bg2"/>
                </a:solidFill>
              </a:rPr>
              <a:t>w</a:t>
            </a:r>
            <a:r>
              <a:rPr lang="en-US" i="1" baseline="-25000">
                <a:solidFill>
                  <a:schemeClr val="bg2"/>
                </a:solidFill>
              </a:rPr>
              <a:t>1</a:t>
            </a:r>
          </a:p>
        </p:txBody>
      </p:sp>
      <p:cxnSp>
        <p:nvCxnSpPr>
          <p:cNvPr id="8" name="Straight Arrow Connector 7"/>
          <p:cNvCxnSpPr>
            <a:cxnSpLocks noChangeShapeType="1"/>
          </p:cNvCxnSpPr>
          <p:nvPr/>
        </p:nvCxnSpPr>
        <p:spPr bwMode="auto">
          <a:xfrm rot="5400000">
            <a:off x="4774143" y="2438930"/>
            <a:ext cx="609600" cy="2116"/>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a:cxnSpLocks noChangeShapeType="1"/>
          </p:cNvCxnSpPr>
          <p:nvPr/>
        </p:nvCxnSpPr>
        <p:spPr bwMode="auto">
          <a:xfrm>
            <a:off x="6096000" y="2133600"/>
            <a:ext cx="1016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noChangeShapeType="1"/>
          </p:cNvCxnSpPr>
          <p:nvPr/>
        </p:nvCxnSpPr>
        <p:spPr bwMode="auto">
          <a:xfrm flipH="1">
            <a:off x="3048000" y="2133600"/>
            <a:ext cx="1016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13" name="Rectangle 12"/>
          <p:cNvSpPr>
            <a:spLocks noChangeArrowheads="1"/>
          </p:cNvSpPr>
          <p:nvPr/>
        </p:nvSpPr>
        <p:spPr bwMode="auto">
          <a:xfrm>
            <a:off x="4267200" y="2819400"/>
            <a:ext cx="1625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i="1">
                <a:solidFill>
                  <a:schemeClr val="bg2"/>
                </a:solidFill>
              </a:rPr>
              <a:t>w</a:t>
            </a:r>
            <a:r>
              <a:rPr lang="en-US" i="1" baseline="-25000">
                <a:solidFill>
                  <a:schemeClr val="bg2"/>
                </a:solidFill>
              </a:rPr>
              <a:t>2</a:t>
            </a:r>
          </a:p>
        </p:txBody>
      </p:sp>
      <p:sp>
        <p:nvSpPr>
          <p:cNvPr id="14" name="Rectangle 13"/>
          <p:cNvSpPr>
            <a:spLocks noChangeArrowheads="1"/>
          </p:cNvSpPr>
          <p:nvPr/>
        </p:nvSpPr>
        <p:spPr bwMode="auto">
          <a:xfrm>
            <a:off x="6502400" y="2819400"/>
            <a:ext cx="1625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i="1">
                <a:solidFill>
                  <a:schemeClr val="bg2"/>
                </a:solidFill>
              </a:rPr>
              <a:t>w</a:t>
            </a:r>
            <a:r>
              <a:rPr lang="en-US" i="1" baseline="-25000">
                <a:solidFill>
                  <a:schemeClr val="bg2"/>
                </a:solidFill>
              </a:rPr>
              <a:t>3</a:t>
            </a:r>
          </a:p>
        </p:txBody>
      </p:sp>
      <p:sp>
        <p:nvSpPr>
          <p:cNvPr id="15" name="Rectangle 14"/>
          <p:cNvSpPr>
            <a:spLocks noChangeArrowheads="1"/>
          </p:cNvSpPr>
          <p:nvPr/>
        </p:nvSpPr>
        <p:spPr bwMode="auto">
          <a:xfrm>
            <a:off x="1930400" y="4038600"/>
            <a:ext cx="1625600" cy="381000"/>
          </a:xfrm>
          <a:prstGeom prst="rect">
            <a:avLst/>
          </a:prstGeom>
          <a:solidFill>
            <a:srgbClr val="00206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i="1" dirty="0">
                <a:solidFill>
                  <a:schemeClr val="bg2"/>
                </a:solidFill>
              </a:rPr>
              <a:t>r</a:t>
            </a:r>
            <a:r>
              <a:rPr lang="en-US" i="1" baseline="-25000" dirty="0">
                <a:solidFill>
                  <a:schemeClr val="bg2"/>
                </a:solidFill>
              </a:rPr>
              <a:t>1</a:t>
            </a:r>
          </a:p>
        </p:txBody>
      </p:sp>
      <p:sp>
        <p:nvSpPr>
          <p:cNvPr id="16" name="Rectangle 15"/>
          <p:cNvSpPr>
            <a:spLocks noChangeArrowheads="1"/>
          </p:cNvSpPr>
          <p:nvPr/>
        </p:nvSpPr>
        <p:spPr bwMode="auto">
          <a:xfrm>
            <a:off x="4267200" y="4038600"/>
            <a:ext cx="1625600" cy="381000"/>
          </a:xfrm>
          <a:prstGeom prst="rect">
            <a:avLst/>
          </a:prstGeom>
          <a:solidFill>
            <a:srgbClr val="00206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i="1">
                <a:solidFill>
                  <a:schemeClr val="bg2"/>
                </a:solidFill>
              </a:rPr>
              <a:t>r</a:t>
            </a:r>
            <a:r>
              <a:rPr lang="en-US" i="1" baseline="-25000">
                <a:solidFill>
                  <a:schemeClr val="bg2"/>
                </a:solidFill>
              </a:rPr>
              <a:t>2</a:t>
            </a:r>
          </a:p>
        </p:txBody>
      </p:sp>
      <p:sp>
        <p:nvSpPr>
          <p:cNvPr id="17" name="Rectangle 16"/>
          <p:cNvSpPr>
            <a:spLocks noChangeArrowheads="1"/>
          </p:cNvSpPr>
          <p:nvPr/>
        </p:nvSpPr>
        <p:spPr bwMode="auto">
          <a:xfrm>
            <a:off x="6502400" y="4038600"/>
            <a:ext cx="1625600" cy="381000"/>
          </a:xfrm>
          <a:prstGeom prst="rect">
            <a:avLst/>
          </a:prstGeom>
          <a:solidFill>
            <a:srgbClr val="00206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i="1">
                <a:solidFill>
                  <a:schemeClr val="bg2"/>
                </a:solidFill>
              </a:rPr>
              <a:t>r</a:t>
            </a:r>
            <a:r>
              <a:rPr lang="en-US" i="1" baseline="-25000">
                <a:solidFill>
                  <a:schemeClr val="bg2"/>
                </a:solidFill>
              </a:rPr>
              <a:t>3</a:t>
            </a:r>
          </a:p>
        </p:txBody>
      </p:sp>
      <p:cxnSp>
        <p:nvCxnSpPr>
          <p:cNvPr id="18" name="Straight Arrow Connector 17"/>
          <p:cNvCxnSpPr>
            <a:cxnSpLocks noChangeShapeType="1"/>
          </p:cNvCxnSpPr>
          <p:nvPr/>
        </p:nvCxnSpPr>
        <p:spPr bwMode="auto">
          <a:xfrm rot="5400000">
            <a:off x="4776259" y="3656542"/>
            <a:ext cx="609600" cy="211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noChangeShapeType="1"/>
          </p:cNvCxnSpPr>
          <p:nvPr/>
        </p:nvCxnSpPr>
        <p:spPr bwMode="auto">
          <a:xfrm rot="5400000">
            <a:off x="7009343" y="3656542"/>
            <a:ext cx="609600" cy="2116"/>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noChangeShapeType="1"/>
          </p:cNvCxnSpPr>
          <p:nvPr/>
        </p:nvCxnSpPr>
        <p:spPr bwMode="auto">
          <a:xfrm rot="5400000">
            <a:off x="2439459" y="3656542"/>
            <a:ext cx="609600" cy="211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1" name="Rectangle 20"/>
          <p:cNvSpPr>
            <a:spLocks noChangeArrowheads="1"/>
          </p:cNvSpPr>
          <p:nvPr/>
        </p:nvSpPr>
        <p:spPr bwMode="auto">
          <a:xfrm>
            <a:off x="2743200" y="5334000"/>
            <a:ext cx="4673600" cy="381000"/>
          </a:xfrm>
          <a:prstGeom prst="rect">
            <a:avLst/>
          </a:prstGeom>
          <a:solidFill>
            <a:srgbClr val="002060"/>
          </a:solidFill>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“Result”</a:t>
            </a:r>
          </a:p>
        </p:txBody>
      </p:sp>
      <p:cxnSp>
        <p:nvCxnSpPr>
          <p:cNvPr id="22" name="Straight Arrow Connector 21"/>
          <p:cNvCxnSpPr>
            <a:cxnSpLocks noChangeShapeType="1"/>
          </p:cNvCxnSpPr>
          <p:nvPr/>
        </p:nvCxnSpPr>
        <p:spPr bwMode="auto">
          <a:xfrm rot="5400000">
            <a:off x="4776259" y="4875742"/>
            <a:ext cx="609600" cy="211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noChangeShapeType="1"/>
          </p:cNvCxnSpPr>
          <p:nvPr/>
        </p:nvCxnSpPr>
        <p:spPr bwMode="auto">
          <a:xfrm flipH="1">
            <a:off x="6096000" y="4572000"/>
            <a:ext cx="1016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cxnSpLocks noChangeShapeType="1"/>
          </p:cNvCxnSpPr>
          <p:nvPr/>
        </p:nvCxnSpPr>
        <p:spPr bwMode="auto">
          <a:xfrm>
            <a:off x="3048000" y="4572000"/>
            <a:ext cx="1016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9" name="Rounded Rectangle 28"/>
          <p:cNvSpPr>
            <a:spLocks noChangeArrowheads="1"/>
          </p:cNvSpPr>
          <p:nvPr/>
        </p:nvSpPr>
        <p:spPr bwMode="auto">
          <a:xfrm>
            <a:off x="2133600" y="3429000"/>
            <a:ext cx="12192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b="0" dirty="0">
                <a:solidFill>
                  <a:schemeClr val="bg2"/>
                </a:solidFill>
              </a:rPr>
              <a:t>“worker”</a:t>
            </a:r>
          </a:p>
        </p:txBody>
      </p:sp>
      <p:sp>
        <p:nvSpPr>
          <p:cNvPr id="30" name="Rounded Rectangle 29"/>
          <p:cNvSpPr>
            <a:spLocks noChangeArrowheads="1"/>
          </p:cNvSpPr>
          <p:nvPr/>
        </p:nvSpPr>
        <p:spPr bwMode="auto">
          <a:xfrm>
            <a:off x="4470400" y="3429000"/>
            <a:ext cx="12192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b="0">
                <a:solidFill>
                  <a:schemeClr val="bg2"/>
                </a:solidFill>
              </a:rPr>
              <a:t>“worker”</a:t>
            </a:r>
          </a:p>
        </p:txBody>
      </p:sp>
      <p:sp>
        <p:nvSpPr>
          <p:cNvPr id="31" name="Rounded Rectangle 30"/>
          <p:cNvSpPr>
            <a:spLocks noChangeArrowheads="1"/>
          </p:cNvSpPr>
          <p:nvPr/>
        </p:nvSpPr>
        <p:spPr bwMode="auto">
          <a:xfrm>
            <a:off x="6705600" y="3429000"/>
            <a:ext cx="12192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400" b="0">
                <a:solidFill>
                  <a:schemeClr val="bg2"/>
                </a:solidFill>
              </a:rPr>
              <a:t>“worker”</a:t>
            </a:r>
          </a:p>
        </p:txBody>
      </p:sp>
      <p:sp>
        <p:nvSpPr>
          <p:cNvPr id="32" name="TextBox 31"/>
          <p:cNvSpPr txBox="1">
            <a:spLocks noChangeArrowheads="1"/>
          </p:cNvSpPr>
          <p:nvPr/>
        </p:nvSpPr>
        <p:spPr bwMode="auto">
          <a:xfrm>
            <a:off x="8197852" y="1752601"/>
            <a:ext cx="1261692" cy="461665"/>
          </a:xfrm>
          <a:prstGeom prst="rect">
            <a:avLst/>
          </a:prstGeom>
          <a:noFill/>
          <a:ln w="9525">
            <a:noFill/>
            <a:miter lim="800000"/>
            <a:headEnd/>
            <a:tailEnd/>
          </a:ln>
        </p:spPr>
        <p:txBody>
          <a:bodyPr wrap="none">
            <a:spAutoFit/>
          </a:bodyPr>
          <a:lstStyle/>
          <a:p>
            <a:r>
              <a:rPr lang="en-US" sz="2400">
                <a:solidFill>
                  <a:srgbClr val="FF0000"/>
                </a:solidFill>
              </a:rPr>
              <a:t>Partition</a:t>
            </a:r>
          </a:p>
        </p:txBody>
      </p:sp>
      <p:sp>
        <p:nvSpPr>
          <p:cNvPr id="33" name="TextBox 32"/>
          <p:cNvSpPr txBox="1">
            <a:spLocks noChangeArrowheads="1"/>
          </p:cNvSpPr>
          <p:nvPr/>
        </p:nvSpPr>
        <p:spPr bwMode="auto">
          <a:xfrm>
            <a:off x="8128000" y="5176838"/>
            <a:ext cx="1303562" cy="461665"/>
          </a:xfrm>
          <a:prstGeom prst="rect">
            <a:avLst/>
          </a:prstGeom>
          <a:noFill/>
          <a:ln w="9525">
            <a:noFill/>
            <a:miter lim="800000"/>
            <a:headEnd/>
            <a:tailEnd/>
          </a:ln>
        </p:spPr>
        <p:txBody>
          <a:bodyPr wrap="none">
            <a:spAutoFit/>
          </a:bodyPr>
          <a:lstStyle/>
          <a:p>
            <a:r>
              <a:rPr lang="en-US" sz="2400">
                <a:solidFill>
                  <a:srgbClr val="FF0000"/>
                </a:solidFill>
              </a:rPr>
              <a:t>Combine</a:t>
            </a:r>
          </a:p>
        </p:txBody>
      </p:sp>
      <p:cxnSp>
        <p:nvCxnSpPr>
          <p:cNvPr id="34" name="Straight Arrow Connector 33"/>
          <p:cNvCxnSpPr>
            <a:cxnSpLocks noChangeShapeType="1"/>
          </p:cNvCxnSpPr>
          <p:nvPr/>
        </p:nvCxnSpPr>
        <p:spPr bwMode="auto">
          <a:xfrm rot="5400000">
            <a:off x="8692357" y="2703778"/>
            <a:ext cx="839788" cy="4233"/>
          </a:xfrm>
          <a:prstGeom prst="straightConnector1">
            <a:avLst/>
          </a:prstGeom>
          <a:noFill/>
          <a:ln w="19050" algn="ctr">
            <a:solidFill>
              <a:srgbClr val="FF0000"/>
            </a:solidFill>
            <a:round/>
            <a:headEnd/>
            <a:tailEnd type="triangle" w="med" len="med"/>
          </a:ln>
        </p:spPr>
      </p:cxnSp>
      <p:cxnSp>
        <p:nvCxnSpPr>
          <p:cNvPr id="38" name="Straight Arrow Connector 37"/>
          <p:cNvCxnSpPr>
            <a:cxnSpLocks noChangeShapeType="1"/>
          </p:cNvCxnSpPr>
          <p:nvPr/>
        </p:nvCxnSpPr>
        <p:spPr bwMode="auto">
          <a:xfrm rot="5400000">
            <a:off x="8693416" y="4760649"/>
            <a:ext cx="839787" cy="2116"/>
          </a:xfrm>
          <a:prstGeom prst="straightConnector1">
            <a:avLst/>
          </a:prstGeom>
          <a:noFill/>
          <a:ln w="19050" algn="ctr">
            <a:solidFill>
              <a:srgbClr val="FF0000"/>
            </a:solidFill>
            <a:round/>
            <a:headEnd/>
            <a:tailEnd type="triangle" w="med" len="med"/>
          </a:ln>
        </p:spPr>
      </p:cxnSp>
    </p:spTree>
    <p:extLst>
      <p:ext uri="{BB962C8B-B14F-4D97-AF65-F5344CB8AC3E}">
        <p14:creationId xmlns:p14="http://schemas.microsoft.com/office/powerpoint/2010/main" val="3921799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dissolv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ssolve">
                                      <p:cBhvr>
                                        <p:cTn id="65" dur="500"/>
                                        <p:tgtEl>
                                          <p:spTgt spid="3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dissolv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21" grpId="0" animBg="1"/>
      <p:bldP spid="29" grpId="0" animBg="1"/>
      <p:bldP spid="30" grpId="0" animBg="1"/>
      <p:bldP spid="31" grpId="0" animBg="1"/>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p:cNvSpPr>
            <a:spLocks noGrp="1" noChangeArrowheads="1"/>
          </p:cNvSpPr>
          <p:nvPr>
            <p:ph type="title"/>
          </p:nvPr>
        </p:nvSpPr>
        <p:spPr/>
        <p:txBody>
          <a:bodyPr/>
          <a:lstStyle/>
          <a:p>
            <a:pPr eaLnBrk="1" hangingPunct="1"/>
            <a:r>
              <a:rPr lang="en-GB" b="1" dirty="0" smtClean="0">
                <a:solidFill>
                  <a:srgbClr val="FF0000"/>
                </a:solidFill>
              </a:rPr>
              <a:t>Parallelization Challenges</a:t>
            </a:r>
          </a:p>
        </p:txBody>
      </p:sp>
      <p:sp>
        <p:nvSpPr>
          <p:cNvPr id="41987" name="Rectangle 9"/>
          <p:cNvSpPr>
            <a:spLocks noGrp="1" noChangeArrowheads="1"/>
          </p:cNvSpPr>
          <p:nvPr>
            <p:ph type="body" idx="1"/>
          </p:nvPr>
        </p:nvSpPr>
        <p:spPr/>
        <p:txBody>
          <a:bodyPr/>
          <a:lstStyle/>
          <a:p>
            <a:pPr eaLnBrk="1" hangingPunct="1"/>
            <a:r>
              <a:rPr lang="en-GB" dirty="0" smtClean="0"/>
              <a:t>How do we assign work units to workers?</a:t>
            </a:r>
          </a:p>
          <a:p>
            <a:pPr eaLnBrk="1" hangingPunct="1"/>
            <a:r>
              <a:rPr lang="en-GB" dirty="0" smtClean="0"/>
              <a:t>What if we have more work units than workers?</a:t>
            </a:r>
          </a:p>
          <a:p>
            <a:pPr eaLnBrk="1" hangingPunct="1"/>
            <a:r>
              <a:rPr lang="en-GB" dirty="0" smtClean="0"/>
              <a:t>What if workers need to share partial results?</a:t>
            </a:r>
          </a:p>
          <a:p>
            <a:pPr eaLnBrk="1" hangingPunct="1"/>
            <a:r>
              <a:rPr lang="en-GB" dirty="0" smtClean="0"/>
              <a:t>How do we aggregate partial results?</a:t>
            </a:r>
          </a:p>
          <a:p>
            <a:pPr eaLnBrk="1" hangingPunct="1"/>
            <a:r>
              <a:rPr lang="en-GB" dirty="0" smtClean="0"/>
              <a:t>How do we know all the workers have finished?</a:t>
            </a:r>
          </a:p>
          <a:p>
            <a:pPr eaLnBrk="1" hangingPunct="1"/>
            <a:r>
              <a:rPr lang="en-GB" dirty="0" smtClean="0"/>
              <a:t>What if workers die?</a:t>
            </a:r>
          </a:p>
        </p:txBody>
      </p:sp>
      <p:sp>
        <p:nvSpPr>
          <p:cNvPr id="20484" name="Text Box 10"/>
          <p:cNvSpPr txBox="1">
            <a:spLocks noChangeArrowheads="1"/>
          </p:cNvSpPr>
          <p:nvPr/>
        </p:nvSpPr>
        <p:spPr bwMode="auto">
          <a:xfrm>
            <a:off x="2185239" y="4497948"/>
            <a:ext cx="6833153" cy="461665"/>
          </a:xfrm>
          <a:prstGeom prst="rect">
            <a:avLst/>
          </a:prstGeom>
          <a:noFill/>
          <a:ln w="9525">
            <a:noFill/>
            <a:miter lim="800000"/>
            <a:headEnd/>
            <a:tailEnd/>
          </a:ln>
        </p:spPr>
        <p:txBody>
          <a:bodyPr wrap="none">
            <a:spAutoFit/>
          </a:bodyPr>
          <a:lstStyle/>
          <a:p>
            <a:r>
              <a:rPr lang="en-US" sz="2400" dirty="0">
                <a:solidFill>
                  <a:srgbClr val="FF0000"/>
                </a:solidFill>
              </a:rPr>
              <a:t>What is the common theme of all of these problems?</a:t>
            </a:r>
          </a:p>
        </p:txBody>
      </p:sp>
    </p:spTree>
    <p:extLst>
      <p:ext uri="{BB962C8B-B14F-4D97-AF65-F5344CB8AC3E}">
        <p14:creationId xmlns:p14="http://schemas.microsoft.com/office/powerpoint/2010/main" val="7118367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dissolve">
                                      <p:cBhvr>
                                        <p:cTn id="7" dur="5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pPr eaLnBrk="1" hangingPunct="1"/>
            <a:r>
              <a:rPr lang="en-GB" b="1" dirty="0" smtClean="0">
                <a:solidFill>
                  <a:srgbClr val="FF0000"/>
                </a:solidFill>
              </a:rPr>
              <a:t>Common Theme?</a:t>
            </a:r>
          </a:p>
        </p:txBody>
      </p:sp>
      <p:sp>
        <p:nvSpPr>
          <p:cNvPr id="43011" name="Rectangle 5"/>
          <p:cNvSpPr>
            <a:spLocks noGrp="1" noChangeArrowheads="1"/>
          </p:cNvSpPr>
          <p:nvPr>
            <p:ph type="body" idx="1"/>
          </p:nvPr>
        </p:nvSpPr>
        <p:spPr/>
        <p:txBody>
          <a:bodyPr/>
          <a:lstStyle/>
          <a:p>
            <a:pPr eaLnBrk="1" hangingPunct="1"/>
            <a:r>
              <a:rPr lang="en-GB" dirty="0" smtClean="0"/>
              <a:t>Parallelization problems arise from:</a:t>
            </a:r>
          </a:p>
          <a:p>
            <a:pPr lvl="1" eaLnBrk="1" hangingPunct="1"/>
            <a:r>
              <a:rPr lang="en-GB" dirty="0" smtClean="0"/>
              <a:t>Communication between workers (e.g., to exchange state)</a:t>
            </a:r>
          </a:p>
          <a:p>
            <a:pPr lvl="1" eaLnBrk="1" hangingPunct="1"/>
            <a:r>
              <a:rPr lang="en-GB" dirty="0" smtClean="0"/>
              <a:t>Access to shared resources (e.g., data)</a:t>
            </a:r>
          </a:p>
          <a:p>
            <a:pPr eaLnBrk="1" hangingPunct="1"/>
            <a:r>
              <a:rPr lang="en-GB" dirty="0" smtClean="0"/>
              <a:t>Thus, we need a synchronization mechanism</a:t>
            </a:r>
          </a:p>
          <a:p>
            <a:pPr lvl="1" eaLnBrk="1" hangingPunct="1"/>
            <a:endParaRPr lang="en-GB" dirty="0" smtClean="0"/>
          </a:p>
        </p:txBody>
      </p:sp>
    </p:spTree>
    <p:extLst>
      <p:ext uri="{BB962C8B-B14F-4D97-AF65-F5344CB8AC3E}">
        <p14:creationId xmlns:p14="http://schemas.microsoft.com/office/powerpoint/2010/main" val="51589675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deadlock.jpg"/>
          <p:cNvPicPr>
            <a:picLocks noChangeAspect="1"/>
          </p:cNvPicPr>
          <p:nvPr/>
        </p:nvPicPr>
        <p:blipFill>
          <a:blip r:embed="rId2" cstate="print"/>
          <a:srcRect/>
          <a:stretch>
            <a:fillRect/>
          </a:stretch>
        </p:blipFill>
        <p:spPr bwMode="auto">
          <a:xfrm>
            <a:off x="1390918" y="1107583"/>
            <a:ext cx="10801082" cy="5750417"/>
          </a:xfrm>
          <a:prstGeom prst="rect">
            <a:avLst/>
          </a:prstGeom>
          <a:noFill/>
          <a:ln w="9525">
            <a:noFill/>
            <a:miter lim="800000"/>
            <a:headEnd/>
            <a:tailEnd/>
          </a:ln>
        </p:spPr>
      </p:pic>
      <p:sp>
        <p:nvSpPr>
          <p:cNvPr id="39939" name="TextBox 4"/>
          <p:cNvSpPr txBox="1">
            <a:spLocks noChangeArrowheads="1"/>
          </p:cNvSpPr>
          <p:nvPr/>
        </p:nvSpPr>
        <p:spPr bwMode="auto">
          <a:xfrm>
            <a:off x="0" y="6611938"/>
            <a:ext cx="3149600" cy="246062"/>
          </a:xfrm>
          <a:prstGeom prst="rect">
            <a:avLst/>
          </a:prstGeom>
          <a:noFill/>
          <a:ln w="9525">
            <a:noFill/>
            <a:miter lim="800000"/>
            <a:headEnd/>
            <a:tailEnd/>
          </a:ln>
        </p:spPr>
        <p:txBody>
          <a:bodyPr>
            <a:spAutoFit/>
          </a:bodyPr>
          <a:lstStyle/>
          <a:p>
            <a:pPr algn="r"/>
            <a:r>
              <a:rPr lang="en-US" sz="1000" b="0"/>
              <a:t>Source: Ricardo Guimarães Herrmann</a:t>
            </a:r>
          </a:p>
        </p:txBody>
      </p:sp>
    </p:spTree>
    <p:extLst>
      <p:ext uri="{BB962C8B-B14F-4D97-AF65-F5344CB8AC3E}">
        <p14:creationId xmlns:p14="http://schemas.microsoft.com/office/powerpoint/2010/main" val="1296019864"/>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p:txBody>
          <a:bodyPr/>
          <a:lstStyle/>
          <a:p>
            <a:pPr eaLnBrk="1" hangingPunct="1"/>
            <a:r>
              <a:rPr lang="en-GB" b="1" dirty="0" smtClean="0">
                <a:solidFill>
                  <a:srgbClr val="FF0000"/>
                </a:solidFill>
              </a:rPr>
              <a:t>Managing Multiple Workers</a:t>
            </a:r>
          </a:p>
        </p:txBody>
      </p:sp>
      <p:sp>
        <p:nvSpPr>
          <p:cNvPr id="44035" name="Rectangle 5"/>
          <p:cNvSpPr>
            <a:spLocks noGrp="1" noChangeArrowheads="1"/>
          </p:cNvSpPr>
          <p:nvPr>
            <p:ph type="body" idx="1"/>
          </p:nvPr>
        </p:nvSpPr>
        <p:spPr/>
        <p:txBody>
          <a:bodyPr>
            <a:normAutofit lnSpcReduction="10000"/>
          </a:bodyPr>
          <a:lstStyle/>
          <a:p>
            <a:pPr eaLnBrk="1" hangingPunct="1"/>
            <a:r>
              <a:rPr lang="en-GB" dirty="0" smtClean="0"/>
              <a:t>Difficult because</a:t>
            </a:r>
          </a:p>
          <a:p>
            <a:pPr lvl="1" eaLnBrk="1" hangingPunct="1"/>
            <a:r>
              <a:rPr lang="en-GB" dirty="0" smtClean="0"/>
              <a:t>We don’t know the order in which workers run</a:t>
            </a:r>
          </a:p>
          <a:p>
            <a:pPr lvl="1" eaLnBrk="1" hangingPunct="1"/>
            <a:r>
              <a:rPr lang="en-GB" dirty="0" smtClean="0"/>
              <a:t>We don’t know when workers interrupt each other</a:t>
            </a:r>
          </a:p>
          <a:p>
            <a:pPr lvl="1" eaLnBrk="1" hangingPunct="1"/>
            <a:r>
              <a:rPr lang="en-GB" dirty="0" smtClean="0"/>
              <a:t>We don’t know the order in which workers access shared data</a:t>
            </a:r>
          </a:p>
          <a:p>
            <a:pPr eaLnBrk="1" hangingPunct="1"/>
            <a:r>
              <a:rPr lang="en-GB" dirty="0" smtClean="0"/>
              <a:t>Thus, we need:</a:t>
            </a:r>
          </a:p>
          <a:p>
            <a:pPr lvl="1" eaLnBrk="1" hangingPunct="1"/>
            <a:r>
              <a:rPr lang="en-GB" dirty="0" smtClean="0"/>
              <a:t>Semaphores (lock, unlock)</a:t>
            </a:r>
          </a:p>
          <a:p>
            <a:pPr lvl="1" eaLnBrk="1" hangingPunct="1"/>
            <a:r>
              <a:rPr lang="en-GB" dirty="0" smtClean="0"/>
              <a:t>Conditional variables (wait, notify, broadcast)</a:t>
            </a:r>
          </a:p>
          <a:p>
            <a:pPr lvl="1" eaLnBrk="1" hangingPunct="1"/>
            <a:r>
              <a:rPr lang="en-GB" dirty="0" smtClean="0"/>
              <a:t>Barriers</a:t>
            </a:r>
          </a:p>
          <a:p>
            <a:pPr eaLnBrk="1" hangingPunct="1"/>
            <a:r>
              <a:rPr lang="en-GB" dirty="0" smtClean="0"/>
              <a:t>Still, lots of problems:</a:t>
            </a:r>
          </a:p>
          <a:p>
            <a:pPr lvl="1" eaLnBrk="1" hangingPunct="1"/>
            <a:r>
              <a:rPr lang="en-GB" dirty="0" smtClean="0"/>
              <a:t>Deadlock, </a:t>
            </a:r>
            <a:r>
              <a:rPr lang="en-GB" dirty="0" err="1" smtClean="0"/>
              <a:t>livelock</a:t>
            </a:r>
            <a:r>
              <a:rPr lang="en-GB" dirty="0" smtClean="0"/>
              <a:t>, race conditions...</a:t>
            </a:r>
          </a:p>
          <a:p>
            <a:pPr lvl="1" eaLnBrk="1" hangingPunct="1"/>
            <a:r>
              <a:rPr lang="en-GB" dirty="0" smtClean="0"/>
              <a:t>Dining philosophers, sleeping barbers, cigarette smokers...</a:t>
            </a:r>
          </a:p>
          <a:p>
            <a:pPr eaLnBrk="1" hangingPunct="1"/>
            <a:r>
              <a:rPr lang="en-GB" dirty="0" smtClean="0"/>
              <a:t>Moral of the story: be careful!</a:t>
            </a:r>
          </a:p>
        </p:txBody>
      </p:sp>
    </p:spTree>
    <p:extLst>
      <p:ext uri="{BB962C8B-B14F-4D97-AF65-F5344CB8AC3E}">
        <p14:creationId xmlns:p14="http://schemas.microsoft.com/office/powerpoint/2010/main" val="17619607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0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03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03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03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03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03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03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Current Tools</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sz="2800" dirty="0" smtClean="0"/>
              <a:t>Programming models</a:t>
            </a:r>
          </a:p>
          <a:p>
            <a:pPr lvl="1"/>
            <a:r>
              <a:rPr lang="en-US" sz="2400" dirty="0" smtClean="0"/>
              <a:t>Shared memory (</a:t>
            </a:r>
            <a:r>
              <a:rPr lang="en-US" sz="2400" dirty="0" err="1" smtClean="0"/>
              <a:t>pthreads</a:t>
            </a:r>
            <a:r>
              <a:rPr lang="en-US" sz="2400" dirty="0" smtClean="0"/>
              <a:t>)</a:t>
            </a:r>
          </a:p>
          <a:p>
            <a:pPr lvl="1"/>
            <a:r>
              <a:rPr lang="en-US" sz="2400" dirty="0" smtClean="0"/>
              <a:t>Message passing (MPI)</a:t>
            </a:r>
          </a:p>
          <a:p>
            <a:r>
              <a:rPr lang="en-US" sz="2800" dirty="0" smtClean="0"/>
              <a:t>Design Patterns</a:t>
            </a:r>
          </a:p>
          <a:p>
            <a:pPr lvl="1"/>
            <a:r>
              <a:rPr lang="en-US" sz="2400" dirty="0" smtClean="0"/>
              <a:t>Master-slaves</a:t>
            </a:r>
          </a:p>
          <a:p>
            <a:pPr lvl="1"/>
            <a:r>
              <a:rPr lang="en-US" sz="2400" dirty="0" smtClean="0"/>
              <a:t>Producer-consumer flows</a:t>
            </a:r>
          </a:p>
          <a:p>
            <a:pPr lvl="1"/>
            <a:r>
              <a:rPr lang="en-US" sz="2400" dirty="0" smtClean="0"/>
              <a:t>Shared work queues</a:t>
            </a:r>
          </a:p>
          <a:p>
            <a:pPr lvl="1"/>
            <a:endParaRPr lang="en-US" sz="2400" dirty="0"/>
          </a:p>
        </p:txBody>
      </p:sp>
      <p:grpSp>
        <p:nvGrpSpPr>
          <p:cNvPr id="4" name="Group 41"/>
          <p:cNvGrpSpPr>
            <a:grpSpLocks/>
          </p:cNvGrpSpPr>
          <p:nvPr/>
        </p:nvGrpSpPr>
        <p:grpSpPr bwMode="auto">
          <a:xfrm>
            <a:off x="9512301" y="1265238"/>
            <a:ext cx="1792237" cy="1630352"/>
            <a:chOff x="2667000" y="1524000"/>
            <a:chExt cx="1850366" cy="2243274"/>
          </a:xfrm>
        </p:grpSpPr>
        <p:cxnSp>
          <p:nvCxnSpPr>
            <p:cNvPr id="5" name="Straight Arrow Connector 4"/>
            <p:cNvCxnSpPr>
              <a:cxnSpLocks noChangeShapeType="1"/>
            </p:cNvCxnSpPr>
            <p:nvPr/>
          </p:nvCxnSpPr>
          <p:spPr bwMode="auto">
            <a:xfrm rot="5400000">
              <a:off x="2134394" y="2661444"/>
              <a:ext cx="1447800" cy="1588"/>
            </a:xfrm>
            <a:prstGeom prst="straightConnector1">
              <a:avLst/>
            </a:prstGeom>
            <a:noFill/>
            <a:ln w="63500" cmpd="dbl" algn="ctr">
              <a:solidFill>
                <a:srgbClr val="FF0000"/>
              </a:solidFill>
              <a:round/>
              <a:headEnd/>
              <a:tailEnd type="triangle" w="sm" len="sm"/>
            </a:ln>
          </p:spPr>
        </p:cxnSp>
        <p:sp>
          <p:nvSpPr>
            <p:cNvPr id="6" name="TextBox 9"/>
            <p:cNvSpPr txBox="1">
              <a:spLocks noChangeArrowheads="1"/>
            </p:cNvSpPr>
            <p:nvPr/>
          </p:nvSpPr>
          <p:spPr bwMode="auto">
            <a:xfrm>
              <a:off x="2682875" y="1524000"/>
              <a:ext cx="1271565" cy="381135"/>
            </a:xfrm>
            <a:prstGeom prst="rect">
              <a:avLst/>
            </a:prstGeom>
            <a:noFill/>
            <a:ln w="9525">
              <a:noFill/>
              <a:miter lim="800000"/>
              <a:headEnd/>
              <a:tailEnd/>
            </a:ln>
          </p:spPr>
          <p:txBody>
            <a:bodyPr wrap="none">
              <a:spAutoFit/>
            </a:bodyPr>
            <a:lstStyle/>
            <a:p>
              <a:r>
                <a:rPr lang="en-US" sz="1200"/>
                <a:t>Message Passing</a:t>
              </a:r>
            </a:p>
          </p:txBody>
        </p:sp>
        <p:sp>
          <p:nvSpPr>
            <p:cNvPr id="7" name="TextBox 10"/>
            <p:cNvSpPr txBox="1">
              <a:spLocks noChangeArrowheads="1"/>
            </p:cNvSpPr>
            <p:nvPr/>
          </p:nvSpPr>
          <p:spPr bwMode="auto">
            <a:xfrm>
              <a:off x="2667000" y="3386139"/>
              <a:ext cx="326365"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1</a:t>
              </a:r>
            </a:p>
          </p:txBody>
        </p:sp>
        <p:cxnSp>
          <p:nvCxnSpPr>
            <p:cNvPr id="8" name="Straight Arrow Connector 11"/>
            <p:cNvCxnSpPr>
              <a:cxnSpLocks noChangeShapeType="1"/>
            </p:cNvCxnSpPr>
            <p:nvPr/>
          </p:nvCxnSpPr>
          <p:spPr bwMode="auto">
            <a:xfrm rot="5400000">
              <a:off x="2515394" y="2661444"/>
              <a:ext cx="1447800" cy="1588"/>
            </a:xfrm>
            <a:prstGeom prst="straightConnector1">
              <a:avLst/>
            </a:prstGeom>
            <a:noFill/>
            <a:ln w="63500" cmpd="dbl" algn="ctr">
              <a:solidFill>
                <a:srgbClr val="FF0000"/>
              </a:solidFill>
              <a:round/>
              <a:headEnd/>
              <a:tailEnd type="triangle" w="sm" len="sm"/>
            </a:ln>
          </p:spPr>
        </p:cxnSp>
        <p:sp>
          <p:nvSpPr>
            <p:cNvPr id="9" name="TextBox 12"/>
            <p:cNvSpPr txBox="1">
              <a:spLocks noChangeArrowheads="1"/>
            </p:cNvSpPr>
            <p:nvPr/>
          </p:nvSpPr>
          <p:spPr bwMode="auto">
            <a:xfrm>
              <a:off x="3048000" y="3386139"/>
              <a:ext cx="326365"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2</a:t>
              </a:r>
            </a:p>
          </p:txBody>
        </p:sp>
        <p:cxnSp>
          <p:nvCxnSpPr>
            <p:cNvPr id="10" name="Straight Arrow Connector 13"/>
            <p:cNvCxnSpPr>
              <a:cxnSpLocks noChangeShapeType="1"/>
            </p:cNvCxnSpPr>
            <p:nvPr/>
          </p:nvCxnSpPr>
          <p:spPr bwMode="auto">
            <a:xfrm rot="5400000">
              <a:off x="2896394" y="2661444"/>
              <a:ext cx="1447800" cy="1588"/>
            </a:xfrm>
            <a:prstGeom prst="straightConnector1">
              <a:avLst/>
            </a:prstGeom>
            <a:noFill/>
            <a:ln w="63500" cmpd="dbl" algn="ctr">
              <a:solidFill>
                <a:srgbClr val="FF0000"/>
              </a:solidFill>
              <a:round/>
              <a:headEnd/>
              <a:tailEnd type="triangle" w="sm" len="sm"/>
            </a:ln>
          </p:spPr>
        </p:cxnSp>
        <p:sp>
          <p:nvSpPr>
            <p:cNvPr id="11" name="TextBox 14"/>
            <p:cNvSpPr txBox="1">
              <a:spLocks noChangeArrowheads="1"/>
            </p:cNvSpPr>
            <p:nvPr/>
          </p:nvSpPr>
          <p:spPr bwMode="auto">
            <a:xfrm>
              <a:off x="3429000" y="3386139"/>
              <a:ext cx="326365"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3</a:t>
              </a:r>
            </a:p>
          </p:txBody>
        </p:sp>
        <p:cxnSp>
          <p:nvCxnSpPr>
            <p:cNvPr id="12" name="Straight Arrow Connector 15"/>
            <p:cNvCxnSpPr>
              <a:cxnSpLocks noChangeShapeType="1"/>
            </p:cNvCxnSpPr>
            <p:nvPr/>
          </p:nvCxnSpPr>
          <p:spPr bwMode="auto">
            <a:xfrm rot="5400000">
              <a:off x="3277394" y="2661444"/>
              <a:ext cx="1447800" cy="1588"/>
            </a:xfrm>
            <a:prstGeom prst="straightConnector1">
              <a:avLst/>
            </a:prstGeom>
            <a:noFill/>
            <a:ln w="63500" cmpd="dbl" algn="ctr">
              <a:solidFill>
                <a:srgbClr val="FF0000"/>
              </a:solidFill>
              <a:round/>
              <a:headEnd/>
              <a:tailEnd type="triangle" w="sm" len="sm"/>
            </a:ln>
          </p:spPr>
        </p:cxnSp>
        <p:sp>
          <p:nvSpPr>
            <p:cNvPr id="13" name="TextBox 16"/>
            <p:cNvSpPr txBox="1">
              <a:spLocks noChangeArrowheads="1"/>
            </p:cNvSpPr>
            <p:nvPr/>
          </p:nvSpPr>
          <p:spPr bwMode="auto">
            <a:xfrm>
              <a:off x="3810000" y="3386139"/>
              <a:ext cx="326365"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4</a:t>
              </a:r>
            </a:p>
          </p:txBody>
        </p:sp>
        <p:cxnSp>
          <p:nvCxnSpPr>
            <p:cNvPr id="14" name="Straight Arrow Connector 17"/>
            <p:cNvCxnSpPr>
              <a:cxnSpLocks noChangeShapeType="1"/>
            </p:cNvCxnSpPr>
            <p:nvPr/>
          </p:nvCxnSpPr>
          <p:spPr bwMode="auto">
            <a:xfrm rot="5400000">
              <a:off x="3658394" y="2661444"/>
              <a:ext cx="1447800" cy="1588"/>
            </a:xfrm>
            <a:prstGeom prst="straightConnector1">
              <a:avLst/>
            </a:prstGeom>
            <a:noFill/>
            <a:ln w="63500" cmpd="dbl" algn="ctr">
              <a:solidFill>
                <a:srgbClr val="FF0000"/>
              </a:solidFill>
              <a:round/>
              <a:headEnd/>
              <a:tailEnd type="triangle" w="sm" len="sm"/>
            </a:ln>
          </p:spPr>
        </p:cxnSp>
        <p:sp>
          <p:nvSpPr>
            <p:cNvPr id="15" name="TextBox 18"/>
            <p:cNvSpPr txBox="1">
              <a:spLocks noChangeArrowheads="1"/>
            </p:cNvSpPr>
            <p:nvPr/>
          </p:nvSpPr>
          <p:spPr bwMode="auto">
            <a:xfrm>
              <a:off x="4191001" y="3386139"/>
              <a:ext cx="326365" cy="381135"/>
            </a:xfrm>
            <a:prstGeom prst="rect">
              <a:avLst/>
            </a:prstGeom>
            <a:noFill/>
            <a:ln w="9525">
              <a:noFill/>
              <a:miter lim="800000"/>
              <a:headEnd/>
              <a:tailEnd/>
            </a:ln>
          </p:spPr>
          <p:txBody>
            <a:bodyPr wrap="none">
              <a:spAutoFit/>
            </a:bodyPr>
            <a:lstStyle/>
            <a:p>
              <a:r>
                <a:rPr lang="en-US" sz="1200" dirty="0">
                  <a:solidFill>
                    <a:srgbClr val="FF0000"/>
                  </a:solidFill>
                </a:rPr>
                <a:t>P</a:t>
              </a:r>
              <a:r>
                <a:rPr lang="en-US" sz="1200" baseline="-25000" dirty="0">
                  <a:solidFill>
                    <a:srgbClr val="FF0000"/>
                  </a:solidFill>
                </a:rPr>
                <a:t>5</a:t>
              </a:r>
            </a:p>
          </p:txBody>
        </p:sp>
        <p:cxnSp>
          <p:nvCxnSpPr>
            <p:cNvPr id="16" name="Straight Arrow Connector 43"/>
            <p:cNvCxnSpPr>
              <a:cxnSpLocks noChangeShapeType="1"/>
            </p:cNvCxnSpPr>
            <p:nvPr/>
          </p:nvCxnSpPr>
          <p:spPr bwMode="auto">
            <a:xfrm>
              <a:off x="2835275" y="1981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7" name="Straight Arrow Connector 48"/>
            <p:cNvCxnSpPr>
              <a:cxnSpLocks noChangeShapeType="1"/>
            </p:cNvCxnSpPr>
            <p:nvPr/>
          </p:nvCxnSpPr>
          <p:spPr bwMode="auto">
            <a:xfrm rot="10800000" flipV="1">
              <a:off x="3216275" y="2057400"/>
              <a:ext cx="1143000" cy="2286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58"/>
            <p:cNvCxnSpPr>
              <a:cxnSpLocks noChangeShapeType="1"/>
            </p:cNvCxnSpPr>
            <p:nvPr/>
          </p:nvCxnSpPr>
          <p:spPr bwMode="auto">
            <a:xfrm>
              <a:off x="3597275" y="2362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59"/>
            <p:cNvCxnSpPr>
              <a:cxnSpLocks noChangeShapeType="1"/>
            </p:cNvCxnSpPr>
            <p:nvPr/>
          </p:nvCxnSpPr>
          <p:spPr bwMode="auto">
            <a:xfrm flipH="1">
              <a:off x="3978275" y="25908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60"/>
            <p:cNvCxnSpPr>
              <a:cxnSpLocks noChangeShapeType="1"/>
            </p:cNvCxnSpPr>
            <p:nvPr/>
          </p:nvCxnSpPr>
          <p:spPr bwMode="auto">
            <a:xfrm rot="10800000" flipV="1">
              <a:off x="3597275" y="2819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1" name="Straight Arrow Connector 62"/>
            <p:cNvCxnSpPr>
              <a:cxnSpLocks noChangeShapeType="1"/>
            </p:cNvCxnSpPr>
            <p:nvPr/>
          </p:nvCxnSpPr>
          <p:spPr bwMode="auto">
            <a:xfrm rot="10800000" flipH="1" flipV="1">
              <a:off x="2835275" y="2438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63"/>
            <p:cNvCxnSpPr>
              <a:cxnSpLocks noChangeShapeType="1"/>
            </p:cNvCxnSpPr>
            <p:nvPr/>
          </p:nvCxnSpPr>
          <p:spPr bwMode="auto">
            <a:xfrm flipH="1">
              <a:off x="2835275" y="26670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64"/>
            <p:cNvCxnSpPr>
              <a:cxnSpLocks noChangeShapeType="1"/>
            </p:cNvCxnSpPr>
            <p:nvPr/>
          </p:nvCxnSpPr>
          <p:spPr bwMode="auto">
            <a:xfrm rot="10800000" flipH="1" flipV="1">
              <a:off x="2835275" y="29718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grpSp>
      <p:grpSp>
        <p:nvGrpSpPr>
          <p:cNvPr id="24" name="Group 42"/>
          <p:cNvGrpSpPr>
            <a:grpSpLocks/>
          </p:cNvGrpSpPr>
          <p:nvPr/>
        </p:nvGrpSpPr>
        <p:grpSpPr bwMode="auto">
          <a:xfrm>
            <a:off x="6400800" y="1265238"/>
            <a:ext cx="2673349" cy="1630352"/>
            <a:chOff x="5181600" y="1524000"/>
            <a:chExt cx="2759075" cy="2243274"/>
          </a:xfrm>
        </p:grpSpPr>
        <p:cxnSp>
          <p:nvCxnSpPr>
            <p:cNvPr id="25" name="Straight Arrow Connector 30"/>
            <p:cNvCxnSpPr>
              <a:cxnSpLocks noChangeShapeType="1"/>
            </p:cNvCxnSpPr>
            <p:nvPr/>
          </p:nvCxnSpPr>
          <p:spPr bwMode="auto">
            <a:xfrm rot="5400000">
              <a:off x="4648994" y="2661444"/>
              <a:ext cx="1447800" cy="1588"/>
            </a:xfrm>
            <a:prstGeom prst="straightConnector1">
              <a:avLst/>
            </a:prstGeom>
            <a:noFill/>
            <a:ln w="63500" cmpd="dbl" algn="ctr">
              <a:solidFill>
                <a:srgbClr val="FF0000"/>
              </a:solidFill>
              <a:round/>
              <a:headEnd/>
              <a:tailEnd type="triangle" w="sm" len="sm"/>
            </a:ln>
          </p:spPr>
        </p:cxnSp>
        <p:sp>
          <p:nvSpPr>
            <p:cNvPr id="26" name="TextBox 31"/>
            <p:cNvSpPr txBox="1">
              <a:spLocks noChangeArrowheads="1"/>
            </p:cNvSpPr>
            <p:nvPr/>
          </p:nvSpPr>
          <p:spPr bwMode="auto">
            <a:xfrm>
              <a:off x="5273675" y="1524000"/>
              <a:ext cx="1226577" cy="381135"/>
            </a:xfrm>
            <a:prstGeom prst="rect">
              <a:avLst/>
            </a:prstGeom>
            <a:noFill/>
            <a:ln w="9525">
              <a:noFill/>
              <a:miter lim="800000"/>
              <a:headEnd/>
              <a:tailEnd/>
            </a:ln>
          </p:spPr>
          <p:txBody>
            <a:bodyPr wrap="none">
              <a:spAutoFit/>
            </a:bodyPr>
            <a:lstStyle/>
            <a:p>
              <a:r>
                <a:rPr lang="en-US" sz="1200"/>
                <a:t>Shared Memory</a:t>
              </a:r>
            </a:p>
          </p:txBody>
        </p:sp>
        <p:sp>
          <p:nvSpPr>
            <p:cNvPr id="27" name="TextBox 32"/>
            <p:cNvSpPr txBox="1">
              <a:spLocks noChangeArrowheads="1"/>
            </p:cNvSpPr>
            <p:nvPr/>
          </p:nvSpPr>
          <p:spPr bwMode="auto">
            <a:xfrm>
              <a:off x="5181600" y="3386139"/>
              <a:ext cx="326249"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1</a:t>
              </a:r>
            </a:p>
          </p:txBody>
        </p:sp>
        <p:cxnSp>
          <p:nvCxnSpPr>
            <p:cNvPr id="28" name="Straight Arrow Connector 33"/>
            <p:cNvCxnSpPr>
              <a:cxnSpLocks noChangeShapeType="1"/>
            </p:cNvCxnSpPr>
            <p:nvPr/>
          </p:nvCxnSpPr>
          <p:spPr bwMode="auto">
            <a:xfrm rot="5400000">
              <a:off x="5029994" y="2661444"/>
              <a:ext cx="1447800" cy="1588"/>
            </a:xfrm>
            <a:prstGeom prst="straightConnector1">
              <a:avLst/>
            </a:prstGeom>
            <a:noFill/>
            <a:ln w="63500" cmpd="dbl" algn="ctr">
              <a:solidFill>
                <a:srgbClr val="FF0000"/>
              </a:solidFill>
              <a:round/>
              <a:headEnd/>
              <a:tailEnd type="triangle" w="sm" len="sm"/>
            </a:ln>
          </p:spPr>
        </p:cxnSp>
        <p:sp>
          <p:nvSpPr>
            <p:cNvPr id="29" name="TextBox 34"/>
            <p:cNvSpPr txBox="1">
              <a:spLocks noChangeArrowheads="1"/>
            </p:cNvSpPr>
            <p:nvPr/>
          </p:nvSpPr>
          <p:spPr bwMode="auto">
            <a:xfrm>
              <a:off x="5562600" y="3386139"/>
              <a:ext cx="326249"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2</a:t>
              </a:r>
            </a:p>
          </p:txBody>
        </p:sp>
        <p:cxnSp>
          <p:nvCxnSpPr>
            <p:cNvPr id="30" name="Straight Arrow Connector 35"/>
            <p:cNvCxnSpPr>
              <a:cxnSpLocks noChangeShapeType="1"/>
            </p:cNvCxnSpPr>
            <p:nvPr/>
          </p:nvCxnSpPr>
          <p:spPr bwMode="auto">
            <a:xfrm rot="5400000">
              <a:off x="5410994" y="2661444"/>
              <a:ext cx="1447800" cy="1588"/>
            </a:xfrm>
            <a:prstGeom prst="straightConnector1">
              <a:avLst/>
            </a:prstGeom>
            <a:noFill/>
            <a:ln w="63500" cmpd="dbl" algn="ctr">
              <a:solidFill>
                <a:srgbClr val="FF0000"/>
              </a:solidFill>
              <a:round/>
              <a:headEnd/>
              <a:tailEnd type="triangle" w="sm" len="sm"/>
            </a:ln>
          </p:spPr>
        </p:cxnSp>
        <p:sp>
          <p:nvSpPr>
            <p:cNvPr id="31" name="TextBox 36"/>
            <p:cNvSpPr txBox="1">
              <a:spLocks noChangeArrowheads="1"/>
            </p:cNvSpPr>
            <p:nvPr/>
          </p:nvSpPr>
          <p:spPr bwMode="auto">
            <a:xfrm>
              <a:off x="5943601" y="3386139"/>
              <a:ext cx="326249"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3</a:t>
              </a:r>
            </a:p>
          </p:txBody>
        </p:sp>
        <p:cxnSp>
          <p:nvCxnSpPr>
            <p:cNvPr id="32" name="Straight Arrow Connector 37"/>
            <p:cNvCxnSpPr>
              <a:cxnSpLocks noChangeShapeType="1"/>
            </p:cNvCxnSpPr>
            <p:nvPr/>
          </p:nvCxnSpPr>
          <p:spPr bwMode="auto">
            <a:xfrm rot="5400000">
              <a:off x="5791994" y="2661444"/>
              <a:ext cx="1447800" cy="1588"/>
            </a:xfrm>
            <a:prstGeom prst="straightConnector1">
              <a:avLst/>
            </a:prstGeom>
            <a:noFill/>
            <a:ln w="63500" cmpd="dbl" algn="ctr">
              <a:solidFill>
                <a:srgbClr val="FF0000"/>
              </a:solidFill>
              <a:round/>
              <a:headEnd/>
              <a:tailEnd type="triangle" w="sm" len="sm"/>
            </a:ln>
          </p:spPr>
        </p:cxnSp>
        <p:sp>
          <p:nvSpPr>
            <p:cNvPr id="33" name="TextBox 38"/>
            <p:cNvSpPr txBox="1">
              <a:spLocks noChangeArrowheads="1"/>
            </p:cNvSpPr>
            <p:nvPr/>
          </p:nvSpPr>
          <p:spPr bwMode="auto">
            <a:xfrm>
              <a:off x="6324599" y="3386139"/>
              <a:ext cx="326249"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4</a:t>
              </a:r>
            </a:p>
          </p:txBody>
        </p:sp>
        <p:cxnSp>
          <p:nvCxnSpPr>
            <p:cNvPr id="34" name="Straight Arrow Connector 39"/>
            <p:cNvCxnSpPr>
              <a:cxnSpLocks noChangeShapeType="1"/>
            </p:cNvCxnSpPr>
            <p:nvPr/>
          </p:nvCxnSpPr>
          <p:spPr bwMode="auto">
            <a:xfrm rot="5400000">
              <a:off x="6172994" y="2661444"/>
              <a:ext cx="1447800" cy="1588"/>
            </a:xfrm>
            <a:prstGeom prst="straightConnector1">
              <a:avLst/>
            </a:prstGeom>
            <a:noFill/>
            <a:ln w="63500" cmpd="dbl" algn="ctr">
              <a:solidFill>
                <a:srgbClr val="FF0000"/>
              </a:solidFill>
              <a:round/>
              <a:headEnd/>
              <a:tailEnd type="triangle" w="sm" len="sm"/>
            </a:ln>
          </p:spPr>
        </p:cxnSp>
        <p:sp>
          <p:nvSpPr>
            <p:cNvPr id="35" name="TextBox 40"/>
            <p:cNvSpPr txBox="1">
              <a:spLocks noChangeArrowheads="1"/>
            </p:cNvSpPr>
            <p:nvPr/>
          </p:nvSpPr>
          <p:spPr bwMode="auto">
            <a:xfrm>
              <a:off x="6705600" y="3386139"/>
              <a:ext cx="326249" cy="381135"/>
            </a:xfrm>
            <a:prstGeom prst="rect">
              <a:avLst/>
            </a:prstGeom>
            <a:noFill/>
            <a:ln w="9525">
              <a:noFill/>
              <a:miter lim="800000"/>
              <a:headEnd/>
              <a:tailEnd/>
            </a:ln>
          </p:spPr>
          <p:txBody>
            <a:bodyPr wrap="none">
              <a:spAutoFit/>
            </a:bodyPr>
            <a:lstStyle/>
            <a:p>
              <a:r>
                <a:rPr lang="en-US" sz="1200">
                  <a:solidFill>
                    <a:srgbClr val="FF0000"/>
                  </a:solidFill>
                </a:rPr>
                <a:t>P</a:t>
              </a:r>
              <a:r>
                <a:rPr lang="en-US" sz="1200" baseline="-25000">
                  <a:solidFill>
                    <a:srgbClr val="FF0000"/>
                  </a:solidFill>
                </a:rPr>
                <a:t>5</a:t>
              </a:r>
            </a:p>
          </p:txBody>
        </p:sp>
        <p:sp>
          <p:nvSpPr>
            <p:cNvPr id="36" name="Rectangle 41"/>
            <p:cNvSpPr>
              <a:spLocks noChangeArrowheads="1"/>
            </p:cNvSpPr>
            <p:nvPr/>
          </p:nvSpPr>
          <p:spPr bwMode="auto">
            <a:xfrm>
              <a:off x="7331075" y="1905000"/>
              <a:ext cx="609600" cy="1524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endParaRPr lang="en-US"/>
            </a:p>
          </p:txBody>
        </p:sp>
        <p:cxnSp>
          <p:nvCxnSpPr>
            <p:cNvPr id="37" name="Straight Arrow Connector 65"/>
            <p:cNvCxnSpPr>
              <a:cxnSpLocks noChangeShapeType="1"/>
            </p:cNvCxnSpPr>
            <p:nvPr/>
          </p:nvCxnSpPr>
          <p:spPr bwMode="auto">
            <a:xfrm>
              <a:off x="5349875" y="21336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38" name="Straight Arrow Connector 67"/>
            <p:cNvCxnSpPr>
              <a:cxnSpLocks noChangeShapeType="1"/>
            </p:cNvCxnSpPr>
            <p:nvPr/>
          </p:nvCxnSpPr>
          <p:spPr bwMode="auto">
            <a:xfrm>
              <a:off x="6111875" y="2286000"/>
              <a:ext cx="1219200" cy="1588"/>
            </a:xfrm>
            <a:prstGeom prst="straightConnector1">
              <a:avLst/>
            </a:prstGeom>
            <a:noFill/>
            <a:ln w="9525" algn="ctr">
              <a:solidFill>
                <a:schemeClr val="bg1"/>
              </a:solidFill>
              <a:round/>
              <a:headEnd/>
              <a:tailEnd type="triangle" w="med" len="med"/>
            </a:ln>
          </p:spPr>
        </p:cxnSp>
        <p:cxnSp>
          <p:nvCxnSpPr>
            <p:cNvPr id="39" name="Straight Arrow Connector 69"/>
            <p:cNvCxnSpPr>
              <a:cxnSpLocks noChangeShapeType="1"/>
            </p:cNvCxnSpPr>
            <p:nvPr/>
          </p:nvCxnSpPr>
          <p:spPr bwMode="auto">
            <a:xfrm rot="10800000">
              <a:off x="5730875" y="2438400"/>
              <a:ext cx="1600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0" name="Straight Arrow Connector 71"/>
            <p:cNvCxnSpPr>
              <a:cxnSpLocks noChangeShapeType="1"/>
            </p:cNvCxnSpPr>
            <p:nvPr/>
          </p:nvCxnSpPr>
          <p:spPr bwMode="auto">
            <a:xfrm rot="10800000">
              <a:off x="6492875" y="2667000"/>
              <a:ext cx="838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74"/>
            <p:cNvCxnSpPr>
              <a:cxnSpLocks noChangeShapeType="1"/>
            </p:cNvCxnSpPr>
            <p:nvPr/>
          </p:nvCxnSpPr>
          <p:spPr bwMode="auto">
            <a:xfrm rot="10800000" flipH="1">
              <a:off x="6492875" y="2817813"/>
              <a:ext cx="838200" cy="1587"/>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76"/>
            <p:cNvCxnSpPr>
              <a:cxnSpLocks noChangeShapeType="1"/>
            </p:cNvCxnSpPr>
            <p:nvPr/>
          </p:nvCxnSpPr>
          <p:spPr bwMode="auto">
            <a:xfrm flipH="1">
              <a:off x="5349875" y="29718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sp>
          <p:nvSpPr>
            <p:cNvPr id="43" name="TextBox 77"/>
            <p:cNvSpPr txBox="1">
              <a:spLocks noChangeArrowheads="1"/>
            </p:cNvSpPr>
            <p:nvPr/>
          </p:nvSpPr>
          <p:spPr bwMode="auto">
            <a:xfrm rot="16200000">
              <a:off x="6856413" y="2524057"/>
              <a:ext cx="1524000" cy="285881"/>
            </a:xfrm>
            <a:prstGeom prst="rect">
              <a:avLst/>
            </a:prstGeom>
            <a:noFill/>
            <a:ln w="9525">
              <a:noFill/>
              <a:miter lim="800000"/>
              <a:headEnd/>
              <a:tailEnd/>
            </a:ln>
          </p:spPr>
          <p:txBody>
            <a:bodyPr>
              <a:spAutoFit/>
            </a:bodyPr>
            <a:lstStyle/>
            <a:p>
              <a:pPr algn="ctr"/>
              <a:r>
                <a:rPr lang="en-US" sz="1200" dirty="0">
                  <a:solidFill>
                    <a:schemeClr val="bg2"/>
                  </a:solidFill>
                </a:rPr>
                <a:t>Memory</a:t>
              </a:r>
            </a:p>
          </p:txBody>
        </p:sp>
      </p:grpSp>
      <p:grpSp>
        <p:nvGrpSpPr>
          <p:cNvPr id="227" name="Group 226"/>
          <p:cNvGrpSpPr/>
          <p:nvPr/>
        </p:nvGrpSpPr>
        <p:grpSpPr>
          <a:xfrm>
            <a:off x="1727200" y="5017328"/>
            <a:ext cx="1961661" cy="1459672"/>
            <a:chOff x="1271954" y="4419600"/>
            <a:chExt cx="1471246" cy="1459672"/>
          </a:xfrm>
        </p:grpSpPr>
        <p:sp>
          <p:nvSpPr>
            <p:cNvPr id="59" name="AutoShape 4"/>
            <p:cNvSpPr>
              <a:spLocks noChangeArrowheads="1"/>
            </p:cNvSpPr>
            <p:nvPr/>
          </p:nvSpPr>
          <p:spPr bwMode="auto">
            <a:xfrm>
              <a:off x="1271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3" name="AutoShape 8"/>
            <p:cNvSpPr>
              <a:spLocks noChangeArrowheads="1"/>
            </p:cNvSpPr>
            <p:nvPr/>
          </p:nvSpPr>
          <p:spPr bwMode="auto">
            <a:xfrm>
              <a:off x="1828800" y="4648200"/>
              <a:ext cx="381000" cy="353786"/>
            </a:xfrm>
            <a:prstGeom prst="roundRect">
              <a:avLst>
                <a:gd name="adj" fmla="val 319"/>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68" name="Text Box 14"/>
            <p:cNvSpPr txBox="1">
              <a:spLocks noChangeArrowheads="1"/>
            </p:cNvSpPr>
            <p:nvPr/>
          </p:nvSpPr>
          <p:spPr bwMode="auto">
            <a:xfrm>
              <a:off x="1676400" y="44196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master</a:t>
              </a:r>
            </a:p>
          </p:txBody>
        </p:sp>
        <p:sp>
          <p:nvSpPr>
            <p:cNvPr id="134" name="AutoShape 4"/>
            <p:cNvSpPr>
              <a:spLocks noChangeArrowheads="1"/>
            </p:cNvSpPr>
            <p:nvPr/>
          </p:nvSpPr>
          <p:spPr bwMode="auto">
            <a:xfrm>
              <a:off x="1652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5" name="AutoShape 4"/>
            <p:cNvSpPr>
              <a:spLocks noChangeArrowheads="1"/>
            </p:cNvSpPr>
            <p:nvPr/>
          </p:nvSpPr>
          <p:spPr bwMode="auto">
            <a:xfrm>
              <a:off x="2033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36" name="AutoShape 4"/>
            <p:cNvSpPr>
              <a:spLocks noChangeArrowheads="1"/>
            </p:cNvSpPr>
            <p:nvPr/>
          </p:nvSpPr>
          <p:spPr bwMode="auto">
            <a:xfrm>
              <a:off x="2414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29" name="Straight Arrow Connector 128"/>
            <p:cNvCxnSpPr>
              <a:stCxn id="63" idx="2"/>
              <a:endCxn id="59" idx="0"/>
            </p:cNvCxnSpPr>
            <p:nvPr/>
          </p:nvCxnSpPr>
          <p:spPr bwMode="auto">
            <a:xfrm rot="5400000">
              <a:off x="1561682" y="4876382"/>
              <a:ext cx="332014" cy="583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8" name="Straight Arrow Connector 137"/>
            <p:cNvCxnSpPr>
              <a:stCxn id="63" idx="2"/>
              <a:endCxn id="134" idx="0"/>
            </p:cNvCxnSpPr>
            <p:nvPr/>
          </p:nvCxnSpPr>
          <p:spPr bwMode="auto">
            <a:xfrm rot="5400000">
              <a:off x="1752182" y="5066882"/>
              <a:ext cx="332014" cy="202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p:cNvCxnSpPr>
              <a:stCxn id="63" idx="2"/>
              <a:endCxn id="135" idx="0"/>
            </p:cNvCxnSpPr>
            <p:nvPr/>
          </p:nvCxnSpPr>
          <p:spPr bwMode="auto">
            <a:xfrm rot="16200000" flipH="1">
              <a:off x="1942681" y="5078604"/>
              <a:ext cx="332014" cy="178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stCxn id="63" idx="2"/>
              <a:endCxn id="136" idx="0"/>
            </p:cNvCxnSpPr>
            <p:nvPr/>
          </p:nvCxnSpPr>
          <p:spPr bwMode="auto">
            <a:xfrm rot="16200000" flipH="1">
              <a:off x="2133181" y="4888104"/>
              <a:ext cx="332014" cy="559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48" name="Text Box 14"/>
            <p:cNvSpPr txBox="1">
              <a:spLocks noChangeArrowheads="1"/>
            </p:cNvSpPr>
            <p:nvPr/>
          </p:nvSpPr>
          <p:spPr bwMode="auto">
            <a:xfrm>
              <a:off x="1676400" y="56388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slaves</a:t>
              </a:r>
            </a:p>
          </p:txBody>
        </p:sp>
      </p:grpSp>
      <p:grpSp>
        <p:nvGrpSpPr>
          <p:cNvPr id="229" name="Group 228"/>
          <p:cNvGrpSpPr/>
          <p:nvPr/>
        </p:nvGrpSpPr>
        <p:grpSpPr>
          <a:xfrm>
            <a:off x="4298461" y="4864928"/>
            <a:ext cx="3657600" cy="1916872"/>
            <a:chOff x="3276600" y="4267200"/>
            <a:chExt cx="2743200" cy="1916872"/>
          </a:xfrm>
        </p:grpSpPr>
        <p:sp>
          <p:nvSpPr>
            <p:cNvPr id="149" name="AutoShape 8"/>
            <p:cNvSpPr>
              <a:spLocks noChangeArrowheads="1"/>
            </p:cNvSpPr>
            <p:nvPr/>
          </p:nvSpPr>
          <p:spPr bwMode="auto">
            <a:xfrm>
              <a:off x="3686908"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0" name="AutoShape 4"/>
            <p:cNvSpPr>
              <a:spLocks noChangeArrowheads="1"/>
            </p:cNvSpPr>
            <p:nvPr/>
          </p:nvSpPr>
          <p:spPr bwMode="auto">
            <a:xfrm>
              <a:off x="4296508"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51" name="Straight Arrow Connector 150"/>
            <p:cNvCxnSpPr>
              <a:stCxn id="149" idx="3"/>
              <a:endCxn id="150" idx="1"/>
            </p:cNvCxnSpPr>
            <p:nvPr/>
          </p:nvCxnSpPr>
          <p:spPr bwMode="auto">
            <a:xfrm>
              <a:off x="4015154"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58" name="AutoShape 8"/>
            <p:cNvSpPr>
              <a:spLocks noChangeArrowheads="1"/>
            </p:cNvSpPr>
            <p:nvPr/>
          </p:nvSpPr>
          <p:spPr bwMode="auto">
            <a:xfrm>
              <a:off x="3686908"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9" name="AutoShape 4"/>
            <p:cNvSpPr>
              <a:spLocks noChangeArrowheads="1"/>
            </p:cNvSpPr>
            <p:nvPr/>
          </p:nvSpPr>
          <p:spPr bwMode="auto">
            <a:xfrm>
              <a:off x="4296508"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60" name="Straight Arrow Connector 159"/>
            <p:cNvCxnSpPr>
              <a:stCxn id="158" idx="3"/>
              <a:endCxn id="159" idx="1"/>
            </p:cNvCxnSpPr>
            <p:nvPr/>
          </p:nvCxnSpPr>
          <p:spPr bwMode="auto">
            <a:xfrm>
              <a:off x="4015154"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1" name="AutoShape 8"/>
            <p:cNvSpPr>
              <a:spLocks noChangeArrowheads="1"/>
            </p:cNvSpPr>
            <p:nvPr/>
          </p:nvSpPr>
          <p:spPr bwMode="auto">
            <a:xfrm>
              <a:off x="3686908"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2" name="AutoShape 4"/>
            <p:cNvSpPr>
              <a:spLocks noChangeArrowheads="1"/>
            </p:cNvSpPr>
            <p:nvPr/>
          </p:nvSpPr>
          <p:spPr bwMode="auto">
            <a:xfrm>
              <a:off x="4296508"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63" name="Straight Arrow Connector 162"/>
            <p:cNvCxnSpPr>
              <a:stCxn id="161" idx="3"/>
              <a:endCxn id="162" idx="1"/>
            </p:cNvCxnSpPr>
            <p:nvPr/>
          </p:nvCxnSpPr>
          <p:spPr bwMode="auto">
            <a:xfrm>
              <a:off x="4015154"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4" name="AutoShape 8"/>
            <p:cNvSpPr>
              <a:spLocks noChangeArrowheads="1"/>
            </p:cNvSpPr>
            <p:nvPr/>
          </p:nvSpPr>
          <p:spPr bwMode="auto">
            <a:xfrm>
              <a:off x="3686908"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5" name="AutoShape 4"/>
            <p:cNvSpPr>
              <a:spLocks noChangeArrowheads="1"/>
            </p:cNvSpPr>
            <p:nvPr/>
          </p:nvSpPr>
          <p:spPr bwMode="auto">
            <a:xfrm>
              <a:off x="4296508"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66" name="Straight Arrow Connector 165"/>
            <p:cNvCxnSpPr>
              <a:stCxn id="164" idx="3"/>
              <a:endCxn id="165" idx="1"/>
            </p:cNvCxnSpPr>
            <p:nvPr/>
          </p:nvCxnSpPr>
          <p:spPr bwMode="auto">
            <a:xfrm>
              <a:off x="4015154"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7" name="AutoShape 8"/>
            <p:cNvSpPr>
              <a:spLocks noChangeArrowheads="1"/>
            </p:cNvSpPr>
            <p:nvPr/>
          </p:nvSpPr>
          <p:spPr bwMode="auto">
            <a:xfrm>
              <a:off x="4624754"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8" name="AutoShape 4"/>
            <p:cNvSpPr>
              <a:spLocks noChangeArrowheads="1"/>
            </p:cNvSpPr>
            <p:nvPr/>
          </p:nvSpPr>
          <p:spPr bwMode="auto">
            <a:xfrm>
              <a:off x="52343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69" name="Straight Arrow Connector 168"/>
            <p:cNvCxnSpPr>
              <a:stCxn id="167" idx="3"/>
              <a:endCxn id="168" idx="1"/>
            </p:cNvCxnSpPr>
            <p:nvPr/>
          </p:nvCxnSpPr>
          <p:spPr bwMode="auto">
            <a:xfrm>
              <a:off x="4953000"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0" name="AutoShape 8"/>
            <p:cNvSpPr>
              <a:spLocks noChangeArrowheads="1"/>
            </p:cNvSpPr>
            <p:nvPr/>
          </p:nvSpPr>
          <p:spPr bwMode="auto">
            <a:xfrm>
              <a:off x="4624754"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1" name="AutoShape 4"/>
            <p:cNvSpPr>
              <a:spLocks noChangeArrowheads="1"/>
            </p:cNvSpPr>
            <p:nvPr/>
          </p:nvSpPr>
          <p:spPr bwMode="auto">
            <a:xfrm>
              <a:off x="52343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72" name="Straight Arrow Connector 171"/>
            <p:cNvCxnSpPr>
              <a:stCxn id="170" idx="3"/>
              <a:endCxn id="171" idx="1"/>
            </p:cNvCxnSpPr>
            <p:nvPr/>
          </p:nvCxnSpPr>
          <p:spPr bwMode="auto">
            <a:xfrm>
              <a:off x="4953000"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3" name="AutoShape 8"/>
            <p:cNvSpPr>
              <a:spLocks noChangeArrowheads="1"/>
            </p:cNvSpPr>
            <p:nvPr/>
          </p:nvSpPr>
          <p:spPr bwMode="auto">
            <a:xfrm>
              <a:off x="4624754"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4" name="AutoShape 4"/>
            <p:cNvSpPr>
              <a:spLocks noChangeArrowheads="1"/>
            </p:cNvSpPr>
            <p:nvPr/>
          </p:nvSpPr>
          <p:spPr bwMode="auto">
            <a:xfrm>
              <a:off x="52343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75" name="Straight Arrow Connector 174"/>
            <p:cNvCxnSpPr>
              <a:stCxn id="173" idx="3"/>
              <a:endCxn id="174" idx="1"/>
            </p:cNvCxnSpPr>
            <p:nvPr/>
          </p:nvCxnSpPr>
          <p:spPr bwMode="auto">
            <a:xfrm>
              <a:off x="4953000"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6" name="AutoShape 8"/>
            <p:cNvSpPr>
              <a:spLocks noChangeArrowheads="1"/>
            </p:cNvSpPr>
            <p:nvPr/>
          </p:nvSpPr>
          <p:spPr bwMode="auto">
            <a:xfrm>
              <a:off x="4624754"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77" name="AutoShape 4"/>
            <p:cNvSpPr>
              <a:spLocks noChangeArrowheads="1"/>
            </p:cNvSpPr>
            <p:nvPr/>
          </p:nvSpPr>
          <p:spPr bwMode="auto">
            <a:xfrm>
              <a:off x="52343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78" name="Straight Arrow Connector 177"/>
            <p:cNvCxnSpPr>
              <a:stCxn id="176" idx="3"/>
              <a:endCxn id="177" idx="1"/>
            </p:cNvCxnSpPr>
            <p:nvPr/>
          </p:nvCxnSpPr>
          <p:spPr bwMode="auto">
            <a:xfrm>
              <a:off x="4953000"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9" name="Text Box 14"/>
            <p:cNvSpPr txBox="1">
              <a:spLocks noChangeArrowheads="1"/>
            </p:cNvSpPr>
            <p:nvPr/>
          </p:nvSpPr>
          <p:spPr bwMode="auto">
            <a:xfrm>
              <a:off x="3276600" y="42672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producer</a:t>
              </a:r>
            </a:p>
          </p:txBody>
        </p:sp>
        <p:sp>
          <p:nvSpPr>
            <p:cNvPr id="180" name="Text Box 14"/>
            <p:cNvSpPr txBox="1">
              <a:spLocks noChangeArrowheads="1"/>
            </p:cNvSpPr>
            <p:nvPr/>
          </p:nvSpPr>
          <p:spPr bwMode="auto">
            <a:xfrm>
              <a:off x="3962400" y="42672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consumer</a:t>
              </a:r>
            </a:p>
          </p:txBody>
        </p:sp>
        <p:sp>
          <p:nvSpPr>
            <p:cNvPr id="181" name="Text Box 14"/>
            <p:cNvSpPr txBox="1">
              <a:spLocks noChangeArrowheads="1"/>
            </p:cNvSpPr>
            <p:nvPr/>
          </p:nvSpPr>
          <p:spPr bwMode="auto">
            <a:xfrm>
              <a:off x="4343400" y="59436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producer</a:t>
              </a:r>
            </a:p>
          </p:txBody>
        </p:sp>
        <p:sp>
          <p:nvSpPr>
            <p:cNvPr id="182" name="Text Box 14"/>
            <p:cNvSpPr txBox="1">
              <a:spLocks noChangeArrowheads="1"/>
            </p:cNvSpPr>
            <p:nvPr/>
          </p:nvSpPr>
          <p:spPr bwMode="auto">
            <a:xfrm>
              <a:off x="5029200" y="59436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dirty="0" smtClean="0">
                  <a:ln>
                    <a:noFill/>
                  </a:ln>
                  <a:solidFill>
                    <a:sysClr val="windowText" lastClr="000000"/>
                  </a:solidFill>
                  <a:effectLst/>
                  <a:uLnTx/>
                  <a:uFillTx/>
                </a:rPr>
                <a:t>consumer</a:t>
              </a:r>
            </a:p>
          </p:txBody>
        </p:sp>
      </p:grpSp>
      <p:grpSp>
        <p:nvGrpSpPr>
          <p:cNvPr id="230" name="Group 229"/>
          <p:cNvGrpSpPr/>
          <p:nvPr/>
        </p:nvGrpSpPr>
        <p:grpSpPr>
          <a:xfrm>
            <a:off x="8362461" y="5093528"/>
            <a:ext cx="2844800" cy="1447800"/>
            <a:chOff x="6248400" y="4495800"/>
            <a:chExt cx="2133600" cy="1447800"/>
          </a:xfrm>
        </p:grpSpPr>
        <p:sp>
          <p:nvSpPr>
            <p:cNvPr id="184" name="AutoShape 4"/>
            <p:cNvSpPr>
              <a:spLocks noChangeArrowheads="1"/>
            </p:cNvSpPr>
            <p:nvPr/>
          </p:nvSpPr>
          <p:spPr bwMode="auto">
            <a:xfrm>
              <a:off x="80537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6" name="AutoShape 4"/>
            <p:cNvSpPr>
              <a:spLocks noChangeArrowheads="1"/>
            </p:cNvSpPr>
            <p:nvPr/>
          </p:nvSpPr>
          <p:spPr bwMode="auto">
            <a:xfrm>
              <a:off x="80537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8" name="AutoShape 4"/>
            <p:cNvSpPr>
              <a:spLocks noChangeArrowheads="1"/>
            </p:cNvSpPr>
            <p:nvPr/>
          </p:nvSpPr>
          <p:spPr bwMode="auto">
            <a:xfrm>
              <a:off x="80537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0" name="AutoShape 4"/>
            <p:cNvSpPr>
              <a:spLocks noChangeArrowheads="1"/>
            </p:cNvSpPr>
            <p:nvPr/>
          </p:nvSpPr>
          <p:spPr bwMode="auto">
            <a:xfrm>
              <a:off x="80537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1" name="AutoShape 4"/>
            <p:cNvSpPr>
              <a:spLocks noChangeArrowheads="1"/>
            </p:cNvSpPr>
            <p:nvPr/>
          </p:nvSpPr>
          <p:spPr bwMode="auto">
            <a:xfrm>
              <a:off x="6910754"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2" name="AutoShape 4"/>
            <p:cNvSpPr>
              <a:spLocks noChangeArrowheads="1"/>
            </p:cNvSpPr>
            <p:nvPr/>
          </p:nvSpPr>
          <p:spPr bwMode="auto">
            <a:xfrm>
              <a:off x="70866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3" name="AutoShape 4"/>
            <p:cNvSpPr>
              <a:spLocks noChangeArrowheads="1"/>
            </p:cNvSpPr>
            <p:nvPr/>
          </p:nvSpPr>
          <p:spPr bwMode="auto">
            <a:xfrm>
              <a:off x="72390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4" name="AutoShape 4"/>
            <p:cNvSpPr>
              <a:spLocks noChangeArrowheads="1"/>
            </p:cNvSpPr>
            <p:nvPr/>
          </p:nvSpPr>
          <p:spPr bwMode="auto">
            <a:xfrm>
              <a:off x="73914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95" name="AutoShape 4"/>
            <p:cNvSpPr>
              <a:spLocks noChangeArrowheads="1"/>
            </p:cNvSpPr>
            <p:nvPr/>
          </p:nvSpPr>
          <p:spPr bwMode="auto">
            <a:xfrm>
              <a:off x="75438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196" name="Straight Arrow Connector 195"/>
            <p:cNvCxnSpPr>
              <a:stCxn id="183" idx="3"/>
              <a:endCxn id="191" idx="1"/>
            </p:cNvCxnSpPr>
            <p:nvPr/>
          </p:nvCxnSpPr>
          <p:spPr bwMode="auto">
            <a:xfrm>
              <a:off x="6576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9" name="Straight Arrow Connector 198"/>
            <p:cNvCxnSpPr>
              <a:stCxn id="189" idx="3"/>
              <a:endCxn id="191" idx="1"/>
            </p:cNvCxnSpPr>
            <p:nvPr/>
          </p:nvCxnSpPr>
          <p:spPr bwMode="auto">
            <a:xfrm flipV="1">
              <a:off x="6576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p:cNvCxnSpPr>
              <a:stCxn id="185" idx="3"/>
              <a:endCxn id="191" idx="1"/>
            </p:cNvCxnSpPr>
            <p:nvPr/>
          </p:nvCxnSpPr>
          <p:spPr bwMode="auto">
            <a:xfrm>
              <a:off x="6576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5" name="Straight Arrow Connector 204"/>
            <p:cNvCxnSpPr>
              <a:endCxn id="191" idx="1"/>
            </p:cNvCxnSpPr>
            <p:nvPr/>
          </p:nvCxnSpPr>
          <p:spPr bwMode="auto">
            <a:xfrm flipV="1">
              <a:off x="6553200" y="5219700"/>
              <a:ext cx="357554"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83" name="AutoShape 8"/>
            <p:cNvSpPr>
              <a:spLocks noChangeArrowheads="1"/>
            </p:cNvSpPr>
            <p:nvPr/>
          </p:nvSpPr>
          <p:spPr bwMode="auto">
            <a:xfrm>
              <a:off x="6248400"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5" name="AutoShape 8"/>
            <p:cNvSpPr>
              <a:spLocks noChangeArrowheads="1"/>
            </p:cNvSpPr>
            <p:nvPr/>
          </p:nvSpPr>
          <p:spPr bwMode="auto">
            <a:xfrm>
              <a:off x="6248400"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7" name="AutoShape 8"/>
            <p:cNvSpPr>
              <a:spLocks noChangeArrowheads="1"/>
            </p:cNvSpPr>
            <p:nvPr/>
          </p:nvSpPr>
          <p:spPr bwMode="auto">
            <a:xfrm>
              <a:off x="6248400"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89" name="AutoShape 8"/>
            <p:cNvSpPr>
              <a:spLocks noChangeArrowheads="1"/>
            </p:cNvSpPr>
            <p:nvPr/>
          </p:nvSpPr>
          <p:spPr bwMode="auto">
            <a:xfrm>
              <a:off x="6248400"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cxnSp>
          <p:nvCxnSpPr>
            <p:cNvPr id="214" name="Straight Arrow Connector 213"/>
            <p:cNvCxnSpPr>
              <a:stCxn id="195" idx="3"/>
              <a:endCxn id="184" idx="1"/>
            </p:cNvCxnSpPr>
            <p:nvPr/>
          </p:nvCxnSpPr>
          <p:spPr bwMode="auto">
            <a:xfrm flipV="1">
              <a:off x="7719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7" name="Straight Arrow Connector 216"/>
            <p:cNvCxnSpPr>
              <a:stCxn id="195" idx="3"/>
              <a:endCxn id="186" idx="1"/>
            </p:cNvCxnSpPr>
            <p:nvPr/>
          </p:nvCxnSpPr>
          <p:spPr bwMode="auto">
            <a:xfrm flipV="1">
              <a:off x="7719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0" name="Straight Arrow Connector 219"/>
            <p:cNvCxnSpPr>
              <a:stCxn id="195" idx="3"/>
              <a:endCxn id="188" idx="1"/>
            </p:cNvCxnSpPr>
            <p:nvPr/>
          </p:nvCxnSpPr>
          <p:spPr bwMode="auto">
            <a:xfrm>
              <a:off x="7719646" y="52197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3" name="Straight Arrow Connector 222"/>
            <p:cNvCxnSpPr>
              <a:stCxn id="195" idx="3"/>
              <a:endCxn id="190" idx="1"/>
            </p:cNvCxnSpPr>
            <p:nvPr/>
          </p:nvCxnSpPr>
          <p:spPr bwMode="auto">
            <a:xfrm>
              <a:off x="7719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226" name="Text Box 14"/>
            <p:cNvSpPr txBox="1">
              <a:spLocks noChangeArrowheads="1"/>
            </p:cNvSpPr>
            <p:nvPr/>
          </p:nvSpPr>
          <p:spPr bwMode="auto">
            <a:xfrm>
              <a:off x="6781800" y="53340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eaLnBrk="1" fontAlgn="auto" latinLnBrk="0" hangingPunct="1">
                <a:lnSpc>
                  <a:spcPct val="81000"/>
                </a:lnSpc>
                <a:spcBef>
                  <a:spcPts val="0"/>
                </a:spcBef>
                <a:spcAft>
                  <a:spcPts val="0"/>
                </a:spcAft>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1200" b="0" kern="0" noProof="0" dirty="0" smtClean="0">
                  <a:solidFill>
                    <a:sysClr val="windowText" lastClr="000000"/>
                  </a:solidFill>
                </a:rPr>
                <a:t>work queue</a:t>
              </a:r>
              <a:endParaRPr kumimoji="0" lang="en-GB" sz="1200" b="0" i="0" u="none" strike="noStrike" kern="0" cap="none" spc="0" normalizeH="0" baseline="0" noProof="0" dirty="0" smtClean="0">
                <a:ln>
                  <a:noFill/>
                </a:ln>
                <a:solidFill>
                  <a:sysClr val="windowText" lastClr="000000"/>
                </a:solidFill>
                <a:effectLst/>
                <a:uLnTx/>
                <a:uFillTx/>
              </a:endParaRPr>
            </a:p>
          </p:txBody>
        </p:sp>
      </p:grpSp>
    </p:spTree>
    <p:extLst>
      <p:ext uri="{BB962C8B-B14F-4D97-AF65-F5344CB8AC3E}">
        <p14:creationId xmlns:p14="http://schemas.microsoft.com/office/powerpoint/2010/main" val="3664282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Concurrency Challenge!</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Concurrency is difficult to reason about</a:t>
            </a:r>
          </a:p>
          <a:p>
            <a:r>
              <a:rPr lang="en-US" dirty="0" smtClean="0"/>
              <a:t>Concurrency is even more difficult to reason about</a:t>
            </a:r>
          </a:p>
          <a:p>
            <a:pPr lvl="1"/>
            <a:r>
              <a:rPr lang="en-US" dirty="0" smtClean="0"/>
              <a:t>At the scale of datacenters (even across datacenters)</a:t>
            </a:r>
          </a:p>
          <a:p>
            <a:pPr lvl="1"/>
            <a:r>
              <a:rPr lang="en-US" dirty="0" smtClean="0"/>
              <a:t>In the presence of failures</a:t>
            </a:r>
          </a:p>
          <a:p>
            <a:pPr lvl="1"/>
            <a:r>
              <a:rPr lang="en-US" dirty="0" smtClean="0"/>
              <a:t>In terms of multiple interacting services</a:t>
            </a:r>
          </a:p>
          <a:p>
            <a:r>
              <a:rPr lang="en-US" dirty="0" smtClean="0"/>
              <a:t>Not to mention debugging…</a:t>
            </a:r>
          </a:p>
          <a:p>
            <a:pPr eaLnBrk="1" hangingPunct="1"/>
            <a:r>
              <a:rPr lang="en-US" dirty="0" smtClean="0"/>
              <a:t>The reality:</a:t>
            </a:r>
          </a:p>
          <a:p>
            <a:pPr lvl="1" eaLnBrk="1" hangingPunct="1"/>
            <a:r>
              <a:rPr lang="en-US" dirty="0" smtClean="0"/>
              <a:t>Lots of one-off solutions, custom code</a:t>
            </a:r>
          </a:p>
          <a:p>
            <a:pPr lvl="1" eaLnBrk="1" hangingPunct="1"/>
            <a:r>
              <a:rPr lang="en-US" dirty="0" smtClean="0"/>
              <a:t>Write you own dedicated library, then program with it</a:t>
            </a:r>
          </a:p>
          <a:p>
            <a:pPr lvl="1" eaLnBrk="1" hangingPunct="1"/>
            <a:r>
              <a:rPr lang="en-US" dirty="0" smtClean="0"/>
              <a:t>Burden on the programmer to explicitly manage everything</a:t>
            </a:r>
          </a:p>
          <a:p>
            <a:endParaRPr lang="en-US" dirty="0"/>
          </a:p>
        </p:txBody>
      </p:sp>
    </p:spTree>
    <p:extLst>
      <p:ext uri="{BB962C8B-B14F-4D97-AF65-F5344CB8AC3E}">
        <p14:creationId xmlns:p14="http://schemas.microsoft.com/office/powerpoint/2010/main" val="259408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What’s the point?</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b="1" dirty="0" smtClean="0"/>
              <a:t>It’s all about the right level of abstraction</a:t>
            </a:r>
          </a:p>
          <a:p>
            <a:pPr lvl="1"/>
            <a:r>
              <a:rPr lang="en-US" b="1" dirty="0" smtClean="0"/>
              <a:t>The von Neumann architecture has served us well, but is no longer appropriate for the multi-core/cluster environment</a:t>
            </a:r>
          </a:p>
          <a:p>
            <a:r>
              <a:rPr lang="en-US" dirty="0" smtClean="0"/>
              <a:t>Hide system-level details from the developers</a:t>
            </a:r>
          </a:p>
          <a:p>
            <a:pPr lvl="1"/>
            <a:r>
              <a:rPr lang="en-US" dirty="0" smtClean="0"/>
              <a:t>No more race conditions, lock contention, etc.</a:t>
            </a:r>
          </a:p>
          <a:p>
            <a:r>
              <a:rPr lang="en-US" b="1" dirty="0" smtClean="0"/>
              <a:t>Separating the </a:t>
            </a:r>
            <a:r>
              <a:rPr lang="en-US" b="1" i="1" dirty="0" smtClean="0"/>
              <a:t>what</a:t>
            </a:r>
            <a:r>
              <a:rPr lang="en-US" b="1" dirty="0" smtClean="0"/>
              <a:t> from </a:t>
            </a:r>
            <a:r>
              <a:rPr lang="en-US" b="1" i="1" dirty="0" smtClean="0"/>
              <a:t>how</a:t>
            </a:r>
            <a:endParaRPr lang="en-US" b="1" dirty="0" smtClean="0"/>
          </a:p>
          <a:p>
            <a:pPr lvl="1"/>
            <a:r>
              <a:rPr lang="en-US" dirty="0" smtClean="0"/>
              <a:t>Developer specifies the computation that needs to be performed</a:t>
            </a:r>
          </a:p>
          <a:p>
            <a:pPr lvl="1"/>
            <a:r>
              <a:rPr lang="en-US" dirty="0" smtClean="0"/>
              <a:t>Execution framework (“runtime”) handles actual execution</a:t>
            </a:r>
          </a:p>
          <a:p>
            <a:endParaRPr lang="en-US" dirty="0"/>
          </a:p>
        </p:txBody>
      </p:sp>
    </p:spTree>
    <p:extLst>
      <p:ext uri="{BB962C8B-B14F-4D97-AF65-F5344CB8AC3E}">
        <p14:creationId xmlns:p14="http://schemas.microsoft.com/office/powerpoint/2010/main" val="3491050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Key Ideas</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Scale “out”, not “up”</a:t>
            </a:r>
          </a:p>
          <a:p>
            <a:pPr lvl="1"/>
            <a:r>
              <a:rPr lang="en-US" dirty="0" smtClean="0"/>
              <a:t>Limits of SMP(</a:t>
            </a:r>
            <a:r>
              <a:rPr lang="en-US" b="1" dirty="0"/>
              <a:t>symmetric multi processing</a:t>
            </a:r>
            <a:r>
              <a:rPr lang="en-US" dirty="0" smtClean="0"/>
              <a:t>) and large shared-memory machines</a:t>
            </a:r>
          </a:p>
          <a:p>
            <a:r>
              <a:rPr lang="en-US" dirty="0" smtClean="0"/>
              <a:t>Move processing to the data</a:t>
            </a:r>
          </a:p>
          <a:p>
            <a:pPr lvl="1"/>
            <a:r>
              <a:rPr lang="en-US" dirty="0" smtClean="0"/>
              <a:t>Cluster have limited bandwidth</a:t>
            </a:r>
          </a:p>
          <a:p>
            <a:r>
              <a:rPr lang="en-US" dirty="0" smtClean="0"/>
              <a:t>Process data sequentially, avoid random access</a:t>
            </a:r>
          </a:p>
          <a:p>
            <a:pPr lvl="1"/>
            <a:r>
              <a:rPr lang="en-US" dirty="0" smtClean="0"/>
              <a:t>Seeks are expensive, disk throughput is reasonable</a:t>
            </a:r>
          </a:p>
          <a:p>
            <a:r>
              <a:rPr lang="en-US" dirty="0" smtClean="0"/>
              <a:t>Seamless scalability</a:t>
            </a:r>
          </a:p>
          <a:p>
            <a:pPr lvl="1"/>
            <a:r>
              <a:rPr lang="en-US" dirty="0" smtClean="0"/>
              <a:t>From the mythical man-month to the tradable machine-hour</a:t>
            </a:r>
            <a:endParaRPr lang="en-US" dirty="0"/>
          </a:p>
        </p:txBody>
      </p:sp>
    </p:spTree>
    <p:extLst>
      <p:ext uri="{BB962C8B-B14F-4D97-AF65-F5344CB8AC3E}">
        <p14:creationId xmlns:p14="http://schemas.microsoft.com/office/powerpoint/2010/main" val="2279082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1888" y="128789"/>
            <a:ext cx="9727842" cy="734096"/>
          </a:xfrm>
        </p:spPr>
        <p:txBody>
          <a:bodyPr>
            <a:normAutofit/>
          </a:bodyPr>
          <a:lstStyle/>
          <a:p>
            <a:r>
              <a:rPr lang="en-US" b="1" dirty="0">
                <a:solidFill>
                  <a:srgbClr val="FF0000"/>
                </a:solidFill>
              </a:rPr>
              <a:t>The datacenter </a:t>
            </a:r>
            <a:r>
              <a:rPr lang="en-US" b="1" i="1" dirty="0">
                <a:solidFill>
                  <a:srgbClr val="FF0000"/>
                </a:solidFill>
              </a:rPr>
              <a:t>is</a:t>
            </a:r>
            <a:r>
              <a:rPr lang="en-US" b="1" dirty="0">
                <a:solidFill>
                  <a:srgbClr val="FF0000"/>
                </a:solidFill>
              </a:rPr>
              <a:t> the computer</a:t>
            </a:r>
            <a:r>
              <a:rPr lang="en-US" b="1" dirty="0" smtClean="0">
                <a:solidFill>
                  <a:srgbClr val="FF0000"/>
                </a:solidFill>
              </a:rPr>
              <a:t>!</a:t>
            </a:r>
            <a:endParaRPr lang="en-US" b="1" dirty="0">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20462"/>
            <a:ext cx="9870016" cy="55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032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a:t>
            </a:fld>
            <a:endParaRPr lang="en-US" dirty="0"/>
          </a:p>
        </p:txBody>
      </p:sp>
      <p:pic>
        <p:nvPicPr>
          <p:cNvPr id="10242" name="Picture 2" descr="C:\Users\admin\Desktop\internet-in-a-minute-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1120462"/>
            <a:ext cx="9968248" cy="5048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Symmetric Multiprocessing</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As the basis of most BI or Data warehousing environments</a:t>
            </a:r>
          </a:p>
          <a:p>
            <a:r>
              <a:rPr lang="en-US" dirty="0" smtClean="0"/>
              <a:t>It use </a:t>
            </a:r>
            <a:r>
              <a:rPr lang="en-US" dirty="0"/>
              <a:t>multiple processors that share a common operating system and </a:t>
            </a:r>
            <a:r>
              <a:rPr lang="en-US" dirty="0" smtClean="0"/>
              <a:t>memory</a:t>
            </a:r>
          </a:p>
          <a:p>
            <a:r>
              <a:rPr lang="en-US" dirty="0" smtClean="0"/>
              <a:t>It have approximately 12-32 processors due to OS limitations</a:t>
            </a:r>
          </a:p>
          <a:p>
            <a:r>
              <a:rPr lang="en-US" dirty="0" smtClean="0"/>
              <a:t>It is mainly used as solutions to OLTP</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50</a:t>
            </a:fld>
            <a:endParaRPr lang="en-US" dirty="0"/>
          </a:p>
        </p:txBody>
      </p:sp>
    </p:spTree>
    <p:extLst>
      <p:ext uri="{BB962C8B-B14F-4D97-AF65-F5344CB8AC3E}">
        <p14:creationId xmlns:p14="http://schemas.microsoft.com/office/powerpoint/2010/main" val="232319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Apache </a:t>
            </a:r>
            <a:r>
              <a:rPr lang="en-US" b="1" dirty="0" err="1" smtClean="0">
                <a:solidFill>
                  <a:srgbClr val="FF0000"/>
                </a:solidFill>
              </a:rPr>
              <a:t>Hadoop</a:t>
            </a:r>
            <a:endParaRPr lang="en-US" b="1" dirty="0">
              <a:solidFill>
                <a:srgbClr val="FF0000"/>
              </a:solidFill>
            </a:endParaRPr>
          </a:p>
        </p:txBody>
      </p:sp>
      <p:sp>
        <p:nvSpPr>
          <p:cNvPr id="3" name="Content Placeholder 2"/>
          <p:cNvSpPr>
            <a:spLocks noGrp="1"/>
          </p:cNvSpPr>
          <p:nvPr>
            <p:ph idx="1"/>
          </p:nvPr>
        </p:nvSpPr>
        <p:spPr>
          <a:xfrm>
            <a:off x="1468192" y="1223494"/>
            <a:ext cx="10114208" cy="5215944"/>
          </a:xfrm>
        </p:spPr>
        <p:txBody>
          <a:bodyPr>
            <a:normAutofit/>
          </a:bodyPr>
          <a:lstStyle/>
          <a:p>
            <a:r>
              <a:rPr lang="en-US" dirty="0"/>
              <a:t>S</a:t>
            </a:r>
            <a:r>
              <a:rPr lang="en-US" dirty="0" smtClean="0"/>
              <a:t>calable </a:t>
            </a:r>
            <a:r>
              <a:rPr lang="en-US" dirty="0"/>
              <a:t>fault-tolerant distributed system </a:t>
            </a:r>
            <a:r>
              <a:rPr lang="en-US" dirty="0" smtClean="0"/>
              <a:t>for Big Data:</a:t>
            </a:r>
          </a:p>
          <a:p>
            <a:pPr lvl="1"/>
            <a:r>
              <a:rPr lang="en-US" dirty="0" smtClean="0"/>
              <a:t>Data Storage </a:t>
            </a:r>
          </a:p>
          <a:p>
            <a:pPr lvl="1"/>
            <a:r>
              <a:rPr lang="en-US" dirty="0" smtClean="0"/>
              <a:t>Data Processing </a:t>
            </a:r>
          </a:p>
          <a:p>
            <a:pPr lvl="1"/>
            <a:r>
              <a:rPr lang="en-US" dirty="0" smtClean="0"/>
              <a:t>A virtual Big Data machine </a:t>
            </a:r>
            <a:endParaRPr lang="en-US" dirty="0"/>
          </a:p>
          <a:p>
            <a:pPr lvl="1"/>
            <a:r>
              <a:rPr lang="en-US" dirty="0" smtClean="0"/>
              <a:t>Borrowed concepts/Ideas from Google; Open source under </a:t>
            </a:r>
            <a:r>
              <a:rPr lang="en-US" dirty="0"/>
              <a:t>the Apache </a:t>
            </a:r>
            <a:r>
              <a:rPr lang="en-US" dirty="0" smtClean="0"/>
              <a:t>license </a:t>
            </a:r>
          </a:p>
          <a:p>
            <a:pPr marL="0" indent="0">
              <a:buNone/>
            </a:pPr>
            <a:endParaRPr lang="en-US" dirty="0"/>
          </a:p>
          <a:p>
            <a:r>
              <a:rPr lang="en-US" dirty="0" smtClean="0"/>
              <a:t> </a:t>
            </a:r>
            <a:r>
              <a:rPr lang="en-US" dirty="0"/>
              <a:t>Core </a:t>
            </a:r>
            <a:r>
              <a:rPr lang="en-US" dirty="0" err="1"/>
              <a:t>Hadoop</a:t>
            </a:r>
            <a:r>
              <a:rPr lang="en-US" dirty="0"/>
              <a:t> has two main systems</a:t>
            </a:r>
            <a:r>
              <a:rPr lang="en-US" dirty="0" smtClean="0"/>
              <a:t>:</a:t>
            </a:r>
          </a:p>
          <a:p>
            <a:pPr lvl="1"/>
            <a:r>
              <a:rPr lang="en-US" b="1" dirty="0" err="1" smtClean="0"/>
              <a:t>Hadoop</a:t>
            </a:r>
            <a:r>
              <a:rPr lang="en-US" b="1" dirty="0" smtClean="0"/>
              <a:t>/MapReduce</a:t>
            </a:r>
            <a:r>
              <a:rPr lang="en-US" dirty="0"/>
              <a:t>: distributed </a:t>
            </a:r>
            <a:r>
              <a:rPr lang="en-US" dirty="0" smtClean="0"/>
              <a:t>big data processing infrastructure (abstract/paradigm, fault</a:t>
            </a:r>
            <a:r>
              <a:rPr lang="en-US" dirty="0"/>
              <a:t>-</a:t>
            </a:r>
            <a:r>
              <a:rPr lang="en-US" dirty="0" smtClean="0"/>
              <a:t>tolerant, schedule, execution) </a:t>
            </a:r>
          </a:p>
          <a:p>
            <a:pPr lvl="1"/>
            <a:r>
              <a:rPr lang="en-US" b="1" dirty="0" smtClean="0"/>
              <a:t>HDFS (</a:t>
            </a:r>
            <a:r>
              <a:rPr lang="en-US" b="1" dirty="0" err="1" smtClean="0"/>
              <a:t>Hadoop</a:t>
            </a:r>
            <a:r>
              <a:rPr lang="en-US" b="1" dirty="0" smtClean="0"/>
              <a:t> </a:t>
            </a:r>
            <a:r>
              <a:rPr lang="en-US" b="1" dirty="0"/>
              <a:t>Distributed File </a:t>
            </a:r>
            <a:r>
              <a:rPr lang="en-US" b="1" dirty="0" smtClean="0"/>
              <a:t>System)</a:t>
            </a:r>
            <a:r>
              <a:rPr lang="en-US" dirty="0" smtClean="0"/>
              <a:t>: </a:t>
            </a:r>
            <a:r>
              <a:rPr lang="en-US" dirty="0"/>
              <a:t>fault-</a:t>
            </a:r>
            <a:r>
              <a:rPr lang="en-US" dirty="0" smtClean="0"/>
              <a:t>tolerant, high-bandwidth, high availability distributed storage</a:t>
            </a:r>
            <a:endParaRPr lang="en-US" dirty="0"/>
          </a:p>
        </p:txBody>
      </p:sp>
    </p:spTree>
    <p:extLst>
      <p:ext uri="{BB962C8B-B14F-4D97-AF65-F5344CB8AC3E}">
        <p14:creationId xmlns:p14="http://schemas.microsoft.com/office/powerpoint/2010/main" val="35584711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52</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53</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54</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55</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56</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57</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6 January 2018</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58</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1394033" y="1144415"/>
            <a:ext cx="9971081"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1" y="2283690"/>
            <a:ext cx="1328224" cy="928795"/>
          </a:xfrm>
          <a:prstGeom prst="rect">
            <a:avLst/>
          </a:prstGeom>
        </p:spPr>
      </p:pic>
      <p:pic>
        <p:nvPicPr>
          <p:cNvPr id="5" name="Picture 4"/>
          <p:cNvPicPr>
            <a:picLocks noChangeAspect="1"/>
          </p:cNvPicPr>
          <p:nvPr/>
        </p:nvPicPr>
        <p:blipFill>
          <a:blip r:embed="rId3"/>
          <a:stretch>
            <a:fillRect/>
          </a:stretch>
        </p:blipFill>
        <p:spPr>
          <a:xfrm>
            <a:off x="3625059" y="2323336"/>
            <a:ext cx="1186445" cy="889149"/>
          </a:xfrm>
          <a:prstGeom prst="rect">
            <a:avLst/>
          </a:prstGeom>
        </p:spPr>
      </p:pic>
      <p:sp>
        <p:nvSpPr>
          <p:cNvPr id="6" name="TextBox 5"/>
          <p:cNvSpPr txBox="1"/>
          <p:nvPr/>
        </p:nvSpPr>
        <p:spPr>
          <a:xfrm>
            <a:off x="1742848" y="1776866"/>
            <a:ext cx="757111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9008490" y="2371418"/>
            <a:ext cx="1669137" cy="929560"/>
          </a:xfrm>
          <a:prstGeom prst="rect">
            <a:avLst/>
          </a:prstGeom>
        </p:spPr>
      </p:pic>
      <p:sp>
        <p:nvSpPr>
          <p:cNvPr id="11" name="Right Arrow 10"/>
          <p:cNvSpPr/>
          <p:nvPr/>
        </p:nvSpPr>
        <p:spPr>
          <a:xfrm>
            <a:off x="5513425" y="2504748"/>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645663" y="3875320"/>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2572089"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858765" y="4935200"/>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41295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61</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6 January 2018</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62</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062038"/>
            <a:ext cx="10573555" cy="51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Proliferation of Data sources: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17" y="1841678"/>
            <a:ext cx="10380372" cy="437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6 January 2018</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pic>
        <p:nvPicPr>
          <p:cNvPr id="6146" name="Picture 2" descr="Image result for data available from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76" y="1210614"/>
            <a:ext cx="10406130" cy="4903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2123</Words>
  <Application>Microsoft Office PowerPoint</Application>
  <PresentationFormat>Custom</PresentationFormat>
  <Paragraphs>475</Paragraphs>
  <Slides>62</Slides>
  <Notes>15</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Big Data Frameworks </vt:lpstr>
      <vt:lpstr>Introduction – Big data</vt:lpstr>
      <vt:lpstr>Introduction – Big data</vt:lpstr>
      <vt:lpstr>Introduction – Big data</vt:lpstr>
      <vt:lpstr>Introduction – Big data</vt:lpstr>
      <vt:lpstr>The Model Has Changed…</vt:lpstr>
      <vt:lpstr>Introduction – Big data</vt:lpstr>
      <vt:lpstr>Introduction – Big data</vt:lpstr>
      <vt:lpstr>Introduction – Big data</vt:lpstr>
      <vt:lpstr>Introduction – Big data</vt:lpstr>
      <vt:lpstr>Continue…</vt:lpstr>
      <vt:lpstr>Parallelism</vt:lpstr>
      <vt:lpstr>What is Big Data?</vt:lpstr>
      <vt:lpstr>What is Big Data?</vt:lpstr>
      <vt:lpstr>What’s driving Big Data</vt:lpstr>
      <vt:lpstr>The Evolution of Business Intelligence</vt:lpstr>
      <vt:lpstr>Why Big data</vt:lpstr>
      <vt:lpstr>Introduction – Big Data</vt:lpstr>
      <vt:lpstr>Characteristics of Big Data</vt:lpstr>
      <vt:lpstr>Characteristics of Big Data</vt:lpstr>
      <vt:lpstr>Characteristics of Big Data</vt:lpstr>
      <vt:lpstr>Characteristics of Big Data</vt:lpstr>
      <vt:lpstr>Characteristics of Big Data</vt:lpstr>
      <vt:lpstr>Structured Data</vt:lpstr>
      <vt:lpstr>Semi-structured Data</vt:lpstr>
      <vt:lpstr>Unstructured Data</vt:lpstr>
      <vt:lpstr>Structured and Unstructured Data</vt:lpstr>
      <vt:lpstr>Challenges</vt:lpstr>
      <vt:lpstr>Things that happen in every sixty seconds ref:  http://www.go-gulf.com/blog/60-seconds-v2/</vt:lpstr>
      <vt:lpstr>Business Leaders  Perceptive – Characteristics of Big data</vt:lpstr>
      <vt:lpstr>Why Big Data Analytics is buzzword now</vt:lpstr>
      <vt:lpstr>Why Big Data Analytics is buzzword now</vt:lpstr>
      <vt:lpstr>What enables us to work with Big Data Now</vt:lpstr>
      <vt:lpstr>Continued…</vt:lpstr>
      <vt:lpstr>Continued…</vt:lpstr>
      <vt:lpstr>Open Source tools for Big Data http://www.bigdata-startups.com/open-source-tools/</vt:lpstr>
      <vt:lpstr>Limitations of Existing Data Analytics Architectures</vt:lpstr>
      <vt:lpstr>Typical Large-Data Problem</vt:lpstr>
      <vt:lpstr>How to leverage a number of  cheap off-the-shelf computers?</vt:lpstr>
      <vt:lpstr>Divide and Conquer</vt:lpstr>
      <vt:lpstr>Parallelization Challenges</vt:lpstr>
      <vt:lpstr>Common Theme?</vt:lpstr>
      <vt:lpstr>PowerPoint Presentation</vt:lpstr>
      <vt:lpstr>Managing Multiple Workers</vt:lpstr>
      <vt:lpstr>Current Tools</vt:lpstr>
      <vt:lpstr>Concurrency Challenge!</vt:lpstr>
      <vt:lpstr>What’s the point?</vt:lpstr>
      <vt:lpstr>Key Ideas</vt:lpstr>
      <vt:lpstr>The datacenter is the computer!</vt:lpstr>
      <vt:lpstr>Symmetric Multiprocessing</vt:lpstr>
      <vt:lpstr>Apache Hadoop</vt:lpstr>
      <vt:lpstr>Harnessing Big Data</vt:lpstr>
      <vt:lpstr>Recommender Systems</vt:lpstr>
      <vt:lpstr>Watson wins Jeopardy!</vt:lpstr>
      <vt:lpstr>Ford </vt:lpstr>
      <vt:lpstr>Traffic Analysis</vt:lpstr>
      <vt:lpstr>Health Care</vt:lpstr>
      <vt:lpstr>Big data in Genomic Analysis</vt:lpstr>
      <vt:lpstr>Biomedical Image Processing</vt:lpstr>
      <vt:lpstr>Hadoop for safe disposal of Nuclear waste disposal</vt:lpstr>
      <vt:lpstr>High-Energy Physics Analysis using Hadoop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Windows User</cp:lastModifiedBy>
  <cp:revision>241</cp:revision>
  <dcterms:created xsi:type="dcterms:W3CDTF">2017-07-27T08:30:53Z</dcterms:created>
  <dcterms:modified xsi:type="dcterms:W3CDTF">2018-01-06T04:11:10Z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16393Ⴈ-10.1.0.5672</vt:lpwstr>
  </property>
</Properties>
</file>